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474" r:id="rId2"/>
    <p:sldId id="541" r:id="rId3"/>
    <p:sldId id="552" r:id="rId4"/>
    <p:sldId id="553" r:id="rId5"/>
    <p:sldId id="548" r:id="rId6"/>
    <p:sldId id="481" r:id="rId7"/>
    <p:sldId id="524" r:id="rId8"/>
    <p:sldId id="526" r:id="rId9"/>
    <p:sldId id="554" r:id="rId10"/>
    <p:sldId id="555" r:id="rId11"/>
    <p:sldId id="556" r:id="rId12"/>
    <p:sldId id="550" r:id="rId13"/>
    <p:sldId id="551" r:id="rId14"/>
    <p:sldId id="507" r:id="rId15"/>
    <p:sldId id="522" r:id="rId16"/>
    <p:sldId id="535" r:id="rId17"/>
    <p:sldId id="539" r:id="rId18"/>
    <p:sldId id="549" r:id="rId19"/>
    <p:sldId id="537" r:id="rId20"/>
    <p:sldId id="499" r:id="rId21"/>
  </p:sldIdLst>
  <p:sldSz cx="9144000" cy="5143500" type="screen16x9"/>
  <p:notesSz cx="7015163" cy="930116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6F957FA-AC0F-4F4C-A58A-C9FD7E3AB528}">
          <p14:sldIdLst>
            <p14:sldId id="474"/>
          </p14:sldIdLst>
        </p14:section>
        <p14:section name="Presentation" id="{82D9D70D-5136-E447-8350-4BB12689FB0B}">
          <p14:sldIdLst>
            <p14:sldId id="541"/>
            <p14:sldId id="552"/>
            <p14:sldId id="553"/>
            <p14:sldId id="548"/>
            <p14:sldId id="481"/>
            <p14:sldId id="524"/>
            <p14:sldId id="526"/>
            <p14:sldId id="554"/>
            <p14:sldId id="555"/>
            <p14:sldId id="556"/>
            <p14:sldId id="550"/>
            <p14:sldId id="551"/>
            <p14:sldId id="507"/>
            <p14:sldId id="522"/>
            <p14:sldId id="535"/>
            <p14:sldId id="539"/>
            <p14:sldId id="549"/>
            <p14:sldId id="537"/>
            <p14:sldId id="499"/>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17D"/>
    <a:srgbClr val="00B4D6"/>
    <a:srgbClr val="E5E5E5"/>
    <a:srgbClr val="FCB53B"/>
    <a:srgbClr val="FFE23C"/>
    <a:srgbClr val="87898A"/>
    <a:srgbClr val="545759"/>
    <a:srgbClr val="ACD58F"/>
    <a:srgbClr val="6DC5BD"/>
    <a:srgbClr val="007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1" autoAdjust="0"/>
    <p:restoredTop sz="89128" autoAdjust="0"/>
  </p:normalViewPr>
  <p:slideViewPr>
    <p:cSldViewPr snapToGrid="0">
      <p:cViewPr varScale="1">
        <p:scale>
          <a:sx n="132" d="100"/>
          <a:sy n="132" d="100"/>
        </p:scale>
        <p:origin x="-1188" y="-96"/>
      </p:cViewPr>
      <p:guideLst>
        <p:guide orient="horz" pos="1620"/>
        <p:guide pos="2880"/>
      </p:guideLst>
    </p:cSldViewPr>
  </p:slideViewPr>
  <p:outlineViewPr>
    <p:cViewPr>
      <p:scale>
        <a:sx n="33" d="100"/>
        <a:sy n="33" d="100"/>
      </p:scale>
      <p:origin x="0" y="-1672"/>
    </p:cViewPr>
  </p:outlineViewPr>
  <p:notesTextViewPr>
    <p:cViewPr>
      <p:scale>
        <a:sx n="100" d="100"/>
        <a:sy n="100" d="100"/>
      </p:scale>
      <p:origin x="0" y="0"/>
    </p:cViewPr>
  </p:notesTextViewPr>
  <p:sorterViewPr>
    <p:cViewPr>
      <p:scale>
        <a:sx n="66" d="100"/>
        <a:sy n="66" d="100"/>
      </p:scale>
      <p:origin x="0" y="864"/>
    </p:cViewPr>
  </p:sorterViewPr>
  <p:notesViewPr>
    <p:cSldViewPr snapToGrid="0">
      <p:cViewPr varScale="1">
        <p:scale>
          <a:sx n="117" d="100"/>
          <a:sy n="117" d="100"/>
        </p:scale>
        <p:origin x="27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hyperlink" Target="mailto:commercial@guideone.com" TargetMode="External"/><Relationship Id="rId1" Type="http://schemas.openxmlformats.org/officeDocument/2006/relationships/hyperlink" Target="https://ap1.guidehome.com/GuideLink/static-web-content/ServiceMyCustomers/CLPolicyCenter/CLForms/common-forms.htm#nonprof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ED506-82F3-8043-AE40-4DA1983B08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FACDF46-3623-864D-B264-C97129F4FE9C}">
      <dgm:prSet phldrT="[Text]" custT="1"/>
      <dgm:spPr>
        <a:solidFill>
          <a:srgbClr val="6DC5BD"/>
        </a:solidFill>
      </dgm:spPr>
      <dgm:t>
        <a:bodyPr lIns="182880" tIns="91440" bIns="91440" anchor="ctr" anchorCtr="0"/>
        <a:lstStyle/>
        <a:p>
          <a:endParaRPr lang="en-US" sz="1250" dirty="0" smtClean="0"/>
        </a:p>
      </dgm:t>
    </dgm:pt>
    <dgm:pt modelId="{63C00DD2-8AE5-494A-9051-1F21F34B730C}" type="parTrans" cxnId="{88EEEA15-365B-4F40-B538-337607C6853C}">
      <dgm:prSet/>
      <dgm:spPr/>
      <dgm:t>
        <a:bodyPr/>
        <a:lstStyle/>
        <a:p>
          <a:endParaRPr lang="en-US"/>
        </a:p>
      </dgm:t>
    </dgm:pt>
    <dgm:pt modelId="{034C57A7-80CC-8B42-B063-9AF36044F377}" type="sibTrans" cxnId="{88EEEA15-365B-4F40-B538-337607C6853C}">
      <dgm:prSet/>
      <dgm:spPr/>
      <dgm:t>
        <a:bodyPr/>
        <a:lstStyle/>
        <a:p>
          <a:endParaRPr lang="en-US"/>
        </a:p>
      </dgm:t>
    </dgm:pt>
    <dgm:pt modelId="{6B449CA7-4721-40C1-AC53-1D3B037CB9D8}">
      <dgm:prSet phldrT="[Text]"/>
      <dgm:spPr>
        <a:solidFill>
          <a:srgbClr val="6DC5BD"/>
        </a:solidFill>
      </dgm:spPr>
      <dgm:t>
        <a:bodyPr lIns="182880" tIns="91440" bIns="91440" anchor="ctr" anchorCtr="0"/>
        <a:lstStyle/>
        <a:p>
          <a:endParaRPr lang="en-US" dirty="0" smtClean="0"/>
        </a:p>
      </dgm:t>
    </dgm:pt>
    <dgm:pt modelId="{B0760289-EA59-485B-9475-86B4015D1158}" type="parTrans" cxnId="{DEA6DBE1-86C5-4306-90DE-A8F2072E1BC7}">
      <dgm:prSet/>
      <dgm:spPr/>
      <dgm:t>
        <a:bodyPr/>
        <a:lstStyle/>
        <a:p>
          <a:endParaRPr lang="en-US"/>
        </a:p>
      </dgm:t>
    </dgm:pt>
    <dgm:pt modelId="{F4DBB3A7-F9B7-41AE-A549-B9AFE89A2C4A}" type="sibTrans" cxnId="{DEA6DBE1-86C5-4306-90DE-A8F2072E1BC7}">
      <dgm:prSet/>
      <dgm:spPr/>
      <dgm:t>
        <a:bodyPr/>
        <a:lstStyle/>
        <a:p>
          <a:endParaRPr lang="en-US"/>
        </a:p>
      </dgm:t>
    </dgm:pt>
    <dgm:pt modelId="{F0EFA582-489B-4801-BD2B-FA58E76FC777}">
      <dgm:prSet phldrT="[Text]"/>
      <dgm:spPr>
        <a:solidFill>
          <a:srgbClr val="6DC5BD"/>
        </a:solidFill>
      </dgm:spPr>
      <dgm:t>
        <a:bodyPr lIns="182880" tIns="91440" bIns="91440" anchor="ctr" anchorCtr="0"/>
        <a:lstStyle/>
        <a:p>
          <a:endParaRPr lang="en-US" dirty="0" smtClean="0"/>
        </a:p>
      </dgm:t>
    </dgm:pt>
    <dgm:pt modelId="{8511D929-7AC2-4B8F-A57B-F39FF1A87F08}" type="parTrans" cxnId="{17369526-5C68-49AC-B418-0EB950D42F9E}">
      <dgm:prSet/>
      <dgm:spPr/>
      <dgm:t>
        <a:bodyPr/>
        <a:lstStyle/>
        <a:p>
          <a:endParaRPr lang="en-US"/>
        </a:p>
      </dgm:t>
    </dgm:pt>
    <dgm:pt modelId="{43A5039F-17AA-44E2-BF9C-9027F2B87001}" type="sibTrans" cxnId="{17369526-5C68-49AC-B418-0EB950D42F9E}">
      <dgm:prSet/>
      <dgm:spPr/>
      <dgm:t>
        <a:bodyPr/>
        <a:lstStyle/>
        <a:p>
          <a:endParaRPr lang="en-US"/>
        </a:p>
      </dgm:t>
    </dgm:pt>
    <dgm:pt modelId="{45F0C26D-B8C5-405B-806D-804A4A28F5A8}">
      <dgm:prSet custT="1"/>
      <dgm:spPr/>
      <dgm:t>
        <a:bodyPr/>
        <a:lstStyle/>
        <a:p>
          <a:r>
            <a:rPr lang="en-US" sz="1800" dirty="0" err="1" smtClean="0"/>
            <a:t>Acords</a:t>
          </a:r>
          <a:r>
            <a:rPr lang="en-US" sz="1800" dirty="0" smtClean="0"/>
            <a:t> forms – MUST INCLUDE FEIN#</a:t>
          </a:r>
          <a:endParaRPr lang="en-US" sz="1800" dirty="0"/>
        </a:p>
      </dgm:t>
    </dgm:pt>
    <dgm:pt modelId="{874390D6-FE68-4710-8FB3-5BA50208D92D}" type="parTrans" cxnId="{F92EE1E7-052B-4A0B-A8C4-52603D7D754E}">
      <dgm:prSet/>
      <dgm:spPr/>
      <dgm:t>
        <a:bodyPr/>
        <a:lstStyle/>
        <a:p>
          <a:endParaRPr lang="en-US"/>
        </a:p>
      </dgm:t>
    </dgm:pt>
    <dgm:pt modelId="{FFC9BDAE-AC06-4B8F-930C-EF265D8B8676}" type="sibTrans" cxnId="{F92EE1E7-052B-4A0B-A8C4-52603D7D754E}">
      <dgm:prSet/>
      <dgm:spPr/>
      <dgm:t>
        <a:bodyPr/>
        <a:lstStyle/>
        <a:p>
          <a:endParaRPr lang="en-US"/>
        </a:p>
      </dgm:t>
    </dgm:pt>
    <dgm:pt modelId="{FC50A14D-5FAF-4837-BC99-8BAAA750396A}">
      <dgm:prSet custT="1"/>
      <dgm:spPr/>
      <dgm:t>
        <a:bodyPr/>
        <a:lstStyle/>
        <a:p>
          <a:r>
            <a:rPr lang="en-US" sz="1800" dirty="0" smtClean="0">
              <a:hlinkClick xmlns:r="http://schemas.openxmlformats.org/officeDocument/2006/relationships" r:id="rId1"/>
            </a:rPr>
            <a:t>Supplements</a:t>
          </a:r>
          <a:r>
            <a:rPr lang="en-US" sz="1800" dirty="0" smtClean="0"/>
            <a:t> - either GuideOne or competitors New Business </a:t>
          </a:r>
          <a:r>
            <a:rPr lang="en-US" sz="1800" dirty="0" err="1" smtClean="0"/>
            <a:t>suppl</a:t>
          </a:r>
          <a:r>
            <a:rPr lang="en-US" sz="1800" dirty="0" smtClean="0"/>
            <a:t> app (not renewal </a:t>
          </a:r>
          <a:r>
            <a:rPr lang="en-US" sz="1800" dirty="0" err="1" smtClean="0"/>
            <a:t>supps</a:t>
          </a:r>
          <a:r>
            <a:rPr lang="en-US" sz="1800" dirty="0" smtClean="0"/>
            <a:t>)</a:t>
          </a:r>
          <a:endParaRPr lang="en-US" sz="1800" dirty="0"/>
        </a:p>
      </dgm:t>
    </dgm:pt>
    <dgm:pt modelId="{C16461CC-25D7-44B7-BF37-3130111B0C29}" type="parTrans" cxnId="{9F96FDE5-9156-47C7-AC2D-A5E9FA1752CE}">
      <dgm:prSet/>
      <dgm:spPr/>
      <dgm:t>
        <a:bodyPr/>
        <a:lstStyle/>
        <a:p>
          <a:endParaRPr lang="en-US"/>
        </a:p>
      </dgm:t>
    </dgm:pt>
    <dgm:pt modelId="{B2735C12-8080-4F23-A862-B8CC68E04EC4}" type="sibTrans" cxnId="{9F96FDE5-9156-47C7-AC2D-A5E9FA1752CE}">
      <dgm:prSet/>
      <dgm:spPr/>
      <dgm:t>
        <a:bodyPr/>
        <a:lstStyle/>
        <a:p>
          <a:endParaRPr lang="en-US"/>
        </a:p>
      </dgm:t>
    </dgm:pt>
    <dgm:pt modelId="{F4E15F18-67F2-4862-B77B-21ABB10AB5B2}">
      <dgm:prSet custT="1"/>
      <dgm:spPr/>
      <dgm:t>
        <a:bodyPr/>
        <a:lstStyle/>
        <a:p>
          <a:r>
            <a:rPr lang="en-US" sz="1800" dirty="0" smtClean="0"/>
            <a:t>5 year Loss Runs </a:t>
          </a:r>
          <a:r>
            <a:rPr lang="en-US" sz="1800" i="1" dirty="0" smtClean="0"/>
            <a:t>(can quote subject to)</a:t>
          </a:r>
          <a:endParaRPr lang="en-US" sz="1800" i="1" dirty="0"/>
        </a:p>
      </dgm:t>
    </dgm:pt>
    <dgm:pt modelId="{BD24CA66-9D82-4CA3-A619-997E24FC2EFD}" type="parTrans" cxnId="{F1CC7E6D-6390-41BA-B468-CC71FA5B3933}">
      <dgm:prSet/>
      <dgm:spPr/>
      <dgm:t>
        <a:bodyPr/>
        <a:lstStyle/>
        <a:p>
          <a:endParaRPr lang="en-US"/>
        </a:p>
      </dgm:t>
    </dgm:pt>
    <dgm:pt modelId="{77EADCC0-4FCA-4013-B727-B9E59D6FA8A8}" type="sibTrans" cxnId="{F1CC7E6D-6390-41BA-B468-CC71FA5B3933}">
      <dgm:prSet/>
      <dgm:spPr/>
      <dgm:t>
        <a:bodyPr/>
        <a:lstStyle/>
        <a:p>
          <a:endParaRPr lang="en-US"/>
        </a:p>
      </dgm:t>
    </dgm:pt>
    <dgm:pt modelId="{DE1DA465-737E-484B-8813-7A869692BEB6}">
      <dgm:prSet/>
      <dgm:spPr/>
      <dgm:t>
        <a:bodyPr/>
        <a:lstStyle/>
        <a:p>
          <a:endParaRPr lang="en-US" dirty="0"/>
        </a:p>
      </dgm:t>
    </dgm:pt>
    <dgm:pt modelId="{D5DA1A0C-4C49-45A1-9D60-9B42A9DAD664}" type="parTrans" cxnId="{98FF9FB4-0DA2-4E9D-8925-A428735259A4}">
      <dgm:prSet/>
      <dgm:spPr/>
      <dgm:t>
        <a:bodyPr/>
        <a:lstStyle/>
        <a:p>
          <a:endParaRPr lang="en-US"/>
        </a:p>
      </dgm:t>
    </dgm:pt>
    <dgm:pt modelId="{B2DC2278-3047-46AD-9551-C9D769A712BA}" type="sibTrans" cxnId="{98FF9FB4-0DA2-4E9D-8925-A428735259A4}">
      <dgm:prSet/>
      <dgm:spPr/>
      <dgm:t>
        <a:bodyPr/>
        <a:lstStyle/>
        <a:p>
          <a:endParaRPr lang="en-US"/>
        </a:p>
      </dgm:t>
    </dgm:pt>
    <dgm:pt modelId="{62331949-4F29-470A-A30E-BEAC819803CD}">
      <dgm:prSet custT="1"/>
      <dgm:spPr/>
      <dgm:t>
        <a:bodyPr/>
        <a:lstStyle/>
        <a:p>
          <a:r>
            <a:rPr lang="en-US" sz="1800" dirty="0" smtClean="0"/>
            <a:t>Send submissions to: </a:t>
          </a:r>
          <a:r>
            <a:rPr lang="en-US" sz="1800" dirty="0" smtClean="0">
              <a:hlinkClick xmlns:r="http://schemas.openxmlformats.org/officeDocument/2006/relationships" r:id="rId2"/>
            </a:rPr>
            <a:t>commercial@guideone.com</a:t>
          </a:r>
          <a:r>
            <a:rPr lang="en-US" sz="1800" dirty="0" smtClean="0"/>
            <a:t> </a:t>
          </a:r>
          <a:endParaRPr lang="en-US" sz="1800" dirty="0"/>
        </a:p>
      </dgm:t>
    </dgm:pt>
    <dgm:pt modelId="{13E9B0C9-E1E8-432A-A41F-BF52883EF2E1}" type="parTrans" cxnId="{6F6EF4D1-C21F-4377-89C0-2E57CBC827C6}">
      <dgm:prSet/>
      <dgm:spPr/>
      <dgm:t>
        <a:bodyPr/>
        <a:lstStyle/>
        <a:p>
          <a:endParaRPr lang="en-US"/>
        </a:p>
      </dgm:t>
    </dgm:pt>
    <dgm:pt modelId="{0D730C1E-7D1C-422C-92A9-36236C1D605C}" type="sibTrans" cxnId="{6F6EF4D1-C21F-4377-89C0-2E57CBC827C6}">
      <dgm:prSet/>
      <dgm:spPr/>
      <dgm:t>
        <a:bodyPr/>
        <a:lstStyle/>
        <a:p>
          <a:endParaRPr lang="en-US"/>
        </a:p>
      </dgm:t>
    </dgm:pt>
    <dgm:pt modelId="{09353004-56A2-492A-8CB9-313090F01AB3}">
      <dgm:prSet/>
      <dgm:spPr/>
      <dgm:t>
        <a:bodyPr/>
        <a:lstStyle/>
        <a:p>
          <a:endParaRPr lang="en-US" dirty="0"/>
        </a:p>
      </dgm:t>
    </dgm:pt>
    <dgm:pt modelId="{C0F0F06D-5B81-4E6B-AE1C-919363F741B8}" type="parTrans" cxnId="{B4AFCBCD-D7ED-4C35-AB33-AA06EA8AA7C2}">
      <dgm:prSet/>
      <dgm:spPr/>
      <dgm:t>
        <a:bodyPr/>
        <a:lstStyle/>
        <a:p>
          <a:endParaRPr lang="en-US"/>
        </a:p>
      </dgm:t>
    </dgm:pt>
    <dgm:pt modelId="{BFB342D9-CEE7-4C9A-9936-5F39A2DF2D22}" type="sibTrans" cxnId="{B4AFCBCD-D7ED-4C35-AB33-AA06EA8AA7C2}">
      <dgm:prSet/>
      <dgm:spPr/>
      <dgm:t>
        <a:bodyPr/>
        <a:lstStyle/>
        <a:p>
          <a:endParaRPr lang="en-US"/>
        </a:p>
      </dgm:t>
    </dgm:pt>
    <dgm:pt modelId="{4F243B19-BDD0-410F-B9F5-BA53C8250FE1}">
      <dgm:prSet custT="1"/>
      <dgm:spPr/>
      <dgm:t>
        <a:bodyPr/>
        <a:lstStyle/>
        <a:p>
          <a:r>
            <a:rPr lang="en-US" sz="1800" dirty="0" smtClean="0"/>
            <a:t>Need by date and any expiring or target premiums</a:t>
          </a:r>
          <a:endParaRPr lang="en-US" sz="1800" dirty="0"/>
        </a:p>
      </dgm:t>
    </dgm:pt>
    <dgm:pt modelId="{F7B47580-84B9-4CC8-9474-0899726F7244}" type="parTrans" cxnId="{646DC47C-AE8D-4CBD-B24A-ED81F91BBC70}">
      <dgm:prSet/>
      <dgm:spPr/>
      <dgm:t>
        <a:bodyPr/>
        <a:lstStyle/>
        <a:p>
          <a:endParaRPr lang="en-US"/>
        </a:p>
      </dgm:t>
    </dgm:pt>
    <dgm:pt modelId="{466BFBC3-59E3-468E-AD9C-8FD4D268DD43}" type="sibTrans" cxnId="{646DC47C-AE8D-4CBD-B24A-ED81F91BBC70}">
      <dgm:prSet/>
      <dgm:spPr/>
      <dgm:t>
        <a:bodyPr/>
        <a:lstStyle/>
        <a:p>
          <a:endParaRPr lang="en-US"/>
        </a:p>
      </dgm:t>
    </dgm:pt>
    <dgm:pt modelId="{A4F0C7D8-45BB-4934-8ACB-18C1AE961A77}" type="pres">
      <dgm:prSet presAssocID="{905ED506-82F3-8043-AE40-4DA1983B08E7}" presName="linearFlow" presStyleCnt="0">
        <dgm:presLayoutVars>
          <dgm:dir/>
          <dgm:animLvl val="lvl"/>
          <dgm:resizeHandles val="exact"/>
        </dgm:presLayoutVars>
      </dgm:prSet>
      <dgm:spPr/>
      <dgm:t>
        <a:bodyPr/>
        <a:lstStyle/>
        <a:p>
          <a:endParaRPr lang="en-US"/>
        </a:p>
      </dgm:t>
    </dgm:pt>
    <dgm:pt modelId="{4645F65E-00FE-4ECE-A9D9-C3BF04B6E423}" type="pres">
      <dgm:prSet presAssocID="{6B449CA7-4721-40C1-AC53-1D3B037CB9D8}" presName="composite" presStyleCnt="0"/>
      <dgm:spPr/>
    </dgm:pt>
    <dgm:pt modelId="{9FE2C44F-BFBF-45BE-A844-3E708D2C2BA0}" type="pres">
      <dgm:prSet presAssocID="{6B449CA7-4721-40C1-AC53-1D3B037CB9D8}" presName="parentText" presStyleLbl="alignNode1" presStyleIdx="0" presStyleCnt="5">
        <dgm:presLayoutVars>
          <dgm:chMax val="1"/>
          <dgm:bulletEnabled val="1"/>
        </dgm:presLayoutVars>
      </dgm:prSet>
      <dgm:spPr/>
      <dgm:t>
        <a:bodyPr/>
        <a:lstStyle/>
        <a:p>
          <a:endParaRPr lang="en-US"/>
        </a:p>
      </dgm:t>
    </dgm:pt>
    <dgm:pt modelId="{4DEE0549-F229-48C7-9BB8-625DD1E5FE5B}" type="pres">
      <dgm:prSet presAssocID="{6B449CA7-4721-40C1-AC53-1D3B037CB9D8}" presName="descendantText" presStyleLbl="alignAcc1" presStyleIdx="0" presStyleCnt="5">
        <dgm:presLayoutVars>
          <dgm:bulletEnabled val="1"/>
        </dgm:presLayoutVars>
      </dgm:prSet>
      <dgm:spPr/>
      <dgm:t>
        <a:bodyPr/>
        <a:lstStyle/>
        <a:p>
          <a:endParaRPr lang="en-US"/>
        </a:p>
      </dgm:t>
    </dgm:pt>
    <dgm:pt modelId="{0BE25917-B4B3-49B7-864D-6004C328C730}" type="pres">
      <dgm:prSet presAssocID="{F4DBB3A7-F9B7-41AE-A549-B9AFE89A2C4A}" presName="sp" presStyleCnt="0"/>
      <dgm:spPr/>
    </dgm:pt>
    <dgm:pt modelId="{EAC6ACD1-AD3D-4E34-87C5-41AB364775CA}" type="pres">
      <dgm:prSet presAssocID="{DFACDF46-3623-864D-B264-C97129F4FE9C}" presName="composite" presStyleCnt="0"/>
      <dgm:spPr/>
    </dgm:pt>
    <dgm:pt modelId="{89344A67-00DC-4F49-87E7-873CD974BBBF}" type="pres">
      <dgm:prSet presAssocID="{DFACDF46-3623-864D-B264-C97129F4FE9C}" presName="parentText" presStyleLbl="alignNode1" presStyleIdx="1" presStyleCnt="5">
        <dgm:presLayoutVars>
          <dgm:chMax val="1"/>
          <dgm:bulletEnabled val="1"/>
        </dgm:presLayoutVars>
      </dgm:prSet>
      <dgm:spPr/>
      <dgm:t>
        <a:bodyPr/>
        <a:lstStyle/>
        <a:p>
          <a:endParaRPr lang="en-US"/>
        </a:p>
      </dgm:t>
    </dgm:pt>
    <dgm:pt modelId="{FDA0C2F2-0D42-478B-8088-33159D8F9F03}" type="pres">
      <dgm:prSet presAssocID="{DFACDF46-3623-864D-B264-C97129F4FE9C}" presName="descendantText" presStyleLbl="alignAcc1" presStyleIdx="1" presStyleCnt="5">
        <dgm:presLayoutVars>
          <dgm:bulletEnabled val="1"/>
        </dgm:presLayoutVars>
      </dgm:prSet>
      <dgm:spPr/>
      <dgm:t>
        <a:bodyPr/>
        <a:lstStyle/>
        <a:p>
          <a:endParaRPr lang="en-US"/>
        </a:p>
      </dgm:t>
    </dgm:pt>
    <dgm:pt modelId="{92B9795F-C103-4E2B-9B1A-A51C2D6B8F97}" type="pres">
      <dgm:prSet presAssocID="{034C57A7-80CC-8B42-B063-9AF36044F377}" presName="sp" presStyleCnt="0"/>
      <dgm:spPr/>
    </dgm:pt>
    <dgm:pt modelId="{1FB0C2DF-750F-4FAE-AE0B-4815FDFCD322}" type="pres">
      <dgm:prSet presAssocID="{F0EFA582-489B-4801-BD2B-FA58E76FC777}" presName="composite" presStyleCnt="0"/>
      <dgm:spPr/>
    </dgm:pt>
    <dgm:pt modelId="{07D18154-34AB-4298-872B-308B08797DFA}" type="pres">
      <dgm:prSet presAssocID="{F0EFA582-489B-4801-BD2B-FA58E76FC777}" presName="parentText" presStyleLbl="alignNode1" presStyleIdx="2" presStyleCnt="5">
        <dgm:presLayoutVars>
          <dgm:chMax val="1"/>
          <dgm:bulletEnabled val="1"/>
        </dgm:presLayoutVars>
      </dgm:prSet>
      <dgm:spPr/>
      <dgm:t>
        <a:bodyPr/>
        <a:lstStyle/>
        <a:p>
          <a:endParaRPr lang="en-US"/>
        </a:p>
      </dgm:t>
    </dgm:pt>
    <dgm:pt modelId="{28F7A3F1-D02E-452D-BF15-3FDC346ABAED}" type="pres">
      <dgm:prSet presAssocID="{F0EFA582-489B-4801-BD2B-FA58E76FC777}" presName="descendantText" presStyleLbl="alignAcc1" presStyleIdx="2" presStyleCnt="5">
        <dgm:presLayoutVars>
          <dgm:bulletEnabled val="1"/>
        </dgm:presLayoutVars>
      </dgm:prSet>
      <dgm:spPr/>
      <dgm:t>
        <a:bodyPr/>
        <a:lstStyle/>
        <a:p>
          <a:endParaRPr lang="en-US"/>
        </a:p>
      </dgm:t>
    </dgm:pt>
    <dgm:pt modelId="{28ED3830-31A1-4E6B-9756-C79F526B09E0}" type="pres">
      <dgm:prSet presAssocID="{43A5039F-17AA-44E2-BF9C-9027F2B87001}" presName="sp" presStyleCnt="0"/>
      <dgm:spPr/>
    </dgm:pt>
    <dgm:pt modelId="{A4370D98-FFD5-4672-8EC3-C381854FBAA1}" type="pres">
      <dgm:prSet presAssocID="{DE1DA465-737E-484B-8813-7A869692BEB6}" presName="composite" presStyleCnt="0"/>
      <dgm:spPr/>
    </dgm:pt>
    <dgm:pt modelId="{5C9D9F18-57C3-4EEE-8C1B-B8B60F20780A}" type="pres">
      <dgm:prSet presAssocID="{DE1DA465-737E-484B-8813-7A869692BEB6}" presName="parentText" presStyleLbl="alignNode1" presStyleIdx="3" presStyleCnt="5">
        <dgm:presLayoutVars>
          <dgm:chMax val="1"/>
          <dgm:bulletEnabled val="1"/>
        </dgm:presLayoutVars>
      </dgm:prSet>
      <dgm:spPr/>
      <dgm:t>
        <a:bodyPr/>
        <a:lstStyle/>
        <a:p>
          <a:endParaRPr lang="en-US"/>
        </a:p>
      </dgm:t>
    </dgm:pt>
    <dgm:pt modelId="{3CCF6917-F5BB-4874-9910-3FA3D7DACD62}" type="pres">
      <dgm:prSet presAssocID="{DE1DA465-737E-484B-8813-7A869692BEB6}" presName="descendantText" presStyleLbl="alignAcc1" presStyleIdx="3" presStyleCnt="5">
        <dgm:presLayoutVars>
          <dgm:bulletEnabled val="1"/>
        </dgm:presLayoutVars>
      </dgm:prSet>
      <dgm:spPr/>
      <dgm:t>
        <a:bodyPr/>
        <a:lstStyle/>
        <a:p>
          <a:endParaRPr lang="en-US"/>
        </a:p>
      </dgm:t>
    </dgm:pt>
    <dgm:pt modelId="{0F8901DA-73DA-4814-B74A-9A89C67C5CF3}" type="pres">
      <dgm:prSet presAssocID="{B2DC2278-3047-46AD-9551-C9D769A712BA}" presName="sp" presStyleCnt="0"/>
      <dgm:spPr/>
    </dgm:pt>
    <dgm:pt modelId="{DE4E3463-999E-4523-B583-6870C9E901AC}" type="pres">
      <dgm:prSet presAssocID="{09353004-56A2-492A-8CB9-313090F01AB3}" presName="composite" presStyleCnt="0"/>
      <dgm:spPr/>
    </dgm:pt>
    <dgm:pt modelId="{F626CD0E-27D8-4A60-B8E4-883EC53A8998}" type="pres">
      <dgm:prSet presAssocID="{09353004-56A2-492A-8CB9-313090F01AB3}" presName="parentText" presStyleLbl="alignNode1" presStyleIdx="4" presStyleCnt="5">
        <dgm:presLayoutVars>
          <dgm:chMax val="1"/>
          <dgm:bulletEnabled val="1"/>
        </dgm:presLayoutVars>
      </dgm:prSet>
      <dgm:spPr/>
      <dgm:t>
        <a:bodyPr/>
        <a:lstStyle/>
        <a:p>
          <a:endParaRPr lang="en-US"/>
        </a:p>
      </dgm:t>
    </dgm:pt>
    <dgm:pt modelId="{DF1D52FB-05E1-4D85-A053-F20FF416B115}" type="pres">
      <dgm:prSet presAssocID="{09353004-56A2-492A-8CB9-313090F01AB3}" presName="descendantText" presStyleLbl="alignAcc1" presStyleIdx="4" presStyleCnt="5" custLinFactNeighborX="-163" custLinFactNeighborY="4831">
        <dgm:presLayoutVars>
          <dgm:bulletEnabled val="1"/>
        </dgm:presLayoutVars>
      </dgm:prSet>
      <dgm:spPr/>
      <dgm:t>
        <a:bodyPr/>
        <a:lstStyle/>
        <a:p>
          <a:endParaRPr lang="en-US"/>
        </a:p>
      </dgm:t>
    </dgm:pt>
  </dgm:ptLst>
  <dgm:cxnLst>
    <dgm:cxn modelId="{83D76C6A-A480-49A7-8A27-B3A0E9A5B109}" type="presOf" srcId="{62331949-4F29-470A-A30E-BEAC819803CD}" destId="{3CCF6917-F5BB-4874-9910-3FA3D7DACD62}" srcOrd="0" destOrd="0" presId="urn:microsoft.com/office/officeart/2005/8/layout/chevron2"/>
    <dgm:cxn modelId="{6F6EF4D1-C21F-4377-89C0-2E57CBC827C6}" srcId="{DE1DA465-737E-484B-8813-7A869692BEB6}" destId="{62331949-4F29-470A-A30E-BEAC819803CD}" srcOrd="0" destOrd="0" parTransId="{13E9B0C9-E1E8-432A-A41F-BF52883EF2E1}" sibTransId="{0D730C1E-7D1C-422C-92A9-36236C1D605C}"/>
    <dgm:cxn modelId="{B4AFCBCD-D7ED-4C35-AB33-AA06EA8AA7C2}" srcId="{905ED506-82F3-8043-AE40-4DA1983B08E7}" destId="{09353004-56A2-492A-8CB9-313090F01AB3}" srcOrd="4" destOrd="0" parTransId="{C0F0F06D-5B81-4E6B-AE1C-919363F741B8}" sibTransId="{BFB342D9-CEE7-4C9A-9936-5F39A2DF2D22}"/>
    <dgm:cxn modelId="{FBC80E7B-D2FD-4A59-960F-BE5B771F0521}" type="presOf" srcId="{09353004-56A2-492A-8CB9-313090F01AB3}" destId="{F626CD0E-27D8-4A60-B8E4-883EC53A8998}" srcOrd="0" destOrd="0" presId="urn:microsoft.com/office/officeart/2005/8/layout/chevron2"/>
    <dgm:cxn modelId="{444E2B6E-B58A-413B-90EB-2CEA78E58ED6}" type="presOf" srcId="{FC50A14D-5FAF-4837-BC99-8BAAA750396A}" destId="{FDA0C2F2-0D42-478B-8088-33159D8F9F03}" srcOrd="0" destOrd="0" presId="urn:microsoft.com/office/officeart/2005/8/layout/chevron2"/>
    <dgm:cxn modelId="{DEA6DBE1-86C5-4306-90DE-A8F2072E1BC7}" srcId="{905ED506-82F3-8043-AE40-4DA1983B08E7}" destId="{6B449CA7-4721-40C1-AC53-1D3B037CB9D8}" srcOrd="0" destOrd="0" parTransId="{B0760289-EA59-485B-9475-86B4015D1158}" sibTransId="{F4DBB3A7-F9B7-41AE-A549-B9AFE89A2C4A}"/>
    <dgm:cxn modelId="{98FF9FB4-0DA2-4E9D-8925-A428735259A4}" srcId="{905ED506-82F3-8043-AE40-4DA1983B08E7}" destId="{DE1DA465-737E-484B-8813-7A869692BEB6}" srcOrd="3" destOrd="0" parTransId="{D5DA1A0C-4C49-45A1-9D60-9B42A9DAD664}" sibTransId="{B2DC2278-3047-46AD-9551-C9D769A712BA}"/>
    <dgm:cxn modelId="{646DC47C-AE8D-4CBD-B24A-ED81F91BBC70}" srcId="{09353004-56A2-492A-8CB9-313090F01AB3}" destId="{4F243B19-BDD0-410F-B9F5-BA53C8250FE1}" srcOrd="0" destOrd="0" parTransId="{F7B47580-84B9-4CC8-9474-0899726F7244}" sibTransId="{466BFBC3-59E3-468E-AD9C-8FD4D268DD43}"/>
    <dgm:cxn modelId="{C024551D-54ED-427E-989B-C1B05B128E6E}" type="presOf" srcId="{4F243B19-BDD0-410F-B9F5-BA53C8250FE1}" destId="{DF1D52FB-05E1-4D85-A053-F20FF416B115}" srcOrd="0" destOrd="0" presId="urn:microsoft.com/office/officeart/2005/8/layout/chevron2"/>
    <dgm:cxn modelId="{2B04EAD5-4A6D-404F-8C99-C03FDB4B83EA}" type="presOf" srcId="{F4E15F18-67F2-4862-B77B-21ABB10AB5B2}" destId="{28F7A3F1-D02E-452D-BF15-3FDC346ABAED}" srcOrd="0" destOrd="0" presId="urn:microsoft.com/office/officeart/2005/8/layout/chevron2"/>
    <dgm:cxn modelId="{88EEEA15-365B-4F40-B538-337607C6853C}" srcId="{905ED506-82F3-8043-AE40-4DA1983B08E7}" destId="{DFACDF46-3623-864D-B264-C97129F4FE9C}" srcOrd="1" destOrd="0" parTransId="{63C00DD2-8AE5-494A-9051-1F21F34B730C}" sibTransId="{034C57A7-80CC-8B42-B063-9AF36044F377}"/>
    <dgm:cxn modelId="{7EC4AA44-412B-49D7-80DD-DE4CDC2F4F46}" type="presOf" srcId="{F0EFA582-489B-4801-BD2B-FA58E76FC777}" destId="{07D18154-34AB-4298-872B-308B08797DFA}" srcOrd="0" destOrd="0" presId="urn:microsoft.com/office/officeart/2005/8/layout/chevron2"/>
    <dgm:cxn modelId="{FFD2441A-90BA-40EF-822C-97773A36017C}" type="presOf" srcId="{905ED506-82F3-8043-AE40-4DA1983B08E7}" destId="{A4F0C7D8-45BB-4934-8ACB-18C1AE961A77}" srcOrd="0" destOrd="0" presId="urn:microsoft.com/office/officeart/2005/8/layout/chevron2"/>
    <dgm:cxn modelId="{A011B32D-4D42-4C38-9BE9-7B8E78A4B9FE}" type="presOf" srcId="{DE1DA465-737E-484B-8813-7A869692BEB6}" destId="{5C9D9F18-57C3-4EEE-8C1B-B8B60F20780A}" srcOrd="0" destOrd="0" presId="urn:microsoft.com/office/officeart/2005/8/layout/chevron2"/>
    <dgm:cxn modelId="{FF39F534-AC0A-40E1-8A60-E558CB5DE688}" type="presOf" srcId="{DFACDF46-3623-864D-B264-C97129F4FE9C}" destId="{89344A67-00DC-4F49-87E7-873CD974BBBF}" srcOrd="0" destOrd="0" presId="urn:microsoft.com/office/officeart/2005/8/layout/chevron2"/>
    <dgm:cxn modelId="{17369526-5C68-49AC-B418-0EB950D42F9E}" srcId="{905ED506-82F3-8043-AE40-4DA1983B08E7}" destId="{F0EFA582-489B-4801-BD2B-FA58E76FC777}" srcOrd="2" destOrd="0" parTransId="{8511D929-7AC2-4B8F-A57B-F39FF1A87F08}" sibTransId="{43A5039F-17AA-44E2-BF9C-9027F2B87001}"/>
    <dgm:cxn modelId="{F1CC7E6D-6390-41BA-B468-CC71FA5B3933}" srcId="{F0EFA582-489B-4801-BD2B-FA58E76FC777}" destId="{F4E15F18-67F2-4862-B77B-21ABB10AB5B2}" srcOrd="0" destOrd="0" parTransId="{BD24CA66-9D82-4CA3-A619-997E24FC2EFD}" sibTransId="{77EADCC0-4FCA-4013-B727-B9E59D6FA8A8}"/>
    <dgm:cxn modelId="{2B42DFD9-B2C4-4442-97AF-FC5349E3F1A4}" type="presOf" srcId="{6B449CA7-4721-40C1-AC53-1D3B037CB9D8}" destId="{9FE2C44F-BFBF-45BE-A844-3E708D2C2BA0}" srcOrd="0" destOrd="0" presId="urn:microsoft.com/office/officeart/2005/8/layout/chevron2"/>
    <dgm:cxn modelId="{035D96CB-2FB0-469B-B4C8-2C5387576C14}" type="presOf" srcId="{45F0C26D-B8C5-405B-806D-804A4A28F5A8}" destId="{4DEE0549-F229-48C7-9BB8-625DD1E5FE5B}" srcOrd="0" destOrd="0" presId="urn:microsoft.com/office/officeart/2005/8/layout/chevron2"/>
    <dgm:cxn modelId="{F92EE1E7-052B-4A0B-A8C4-52603D7D754E}" srcId="{6B449CA7-4721-40C1-AC53-1D3B037CB9D8}" destId="{45F0C26D-B8C5-405B-806D-804A4A28F5A8}" srcOrd="0" destOrd="0" parTransId="{874390D6-FE68-4710-8FB3-5BA50208D92D}" sibTransId="{FFC9BDAE-AC06-4B8F-930C-EF265D8B8676}"/>
    <dgm:cxn modelId="{9F96FDE5-9156-47C7-AC2D-A5E9FA1752CE}" srcId="{DFACDF46-3623-864D-B264-C97129F4FE9C}" destId="{FC50A14D-5FAF-4837-BC99-8BAAA750396A}" srcOrd="0" destOrd="0" parTransId="{C16461CC-25D7-44B7-BF37-3130111B0C29}" sibTransId="{B2735C12-8080-4F23-A862-B8CC68E04EC4}"/>
    <dgm:cxn modelId="{E8CC264D-FED1-44E2-82A6-50F5DD8BC324}" type="presParOf" srcId="{A4F0C7D8-45BB-4934-8ACB-18C1AE961A77}" destId="{4645F65E-00FE-4ECE-A9D9-C3BF04B6E423}" srcOrd="0" destOrd="0" presId="urn:microsoft.com/office/officeart/2005/8/layout/chevron2"/>
    <dgm:cxn modelId="{C8C513E3-0165-4DF7-A956-245B6169EAE1}" type="presParOf" srcId="{4645F65E-00FE-4ECE-A9D9-C3BF04B6E423}" destId="{9FE2C44F-BFBF-45BE-A844-3E708D2C2BA0}" srcOrd="0" destOrd="0" presId="urn:microsoft.com/office/officeart/2005/8/layout/chevron2"/>
    <dgm:cxn modelId="{10C2E564-BBD5-43FA-B7B1-3C61D5E2E2C8}" type="presParOf" srcId="{4645F65E-00FE-4ECE-A9D9-C3BF04B6E423}" destId="{4DEE0549-F229-48C7-9BB8-625DD1E5FE5B}" srcOrd="1" destOrd="0" presId="urn:microsoft.com/office/officeart/2005/8/layout/chevron2"/>
    <dgm:cxn modelId="{62D3B7C5-646F-486F-B854-38F4358CB16D}" type="presParOf" srcId="{A4F0C7D8-45BB-4934-8ACB-18C1AE961A77}" destId="{0BE25917-B4B3-49B7-864D-6004C328C730}" srcOrd="1" destOrd="0" presId="urn:microsoft.com/office/officeart/2005/8/layout/chevron2"/>
    <dgm:cxn modelId="{0BF50A69-ED87-4F30-82F9-5E5C63F41C81}" type="presParOf" srcId="{A4F0C7D8-45BB-4934-8ACB-18C1AE961A77}" destId="{EAC6ACD1-AD3D-4E34-87C5-41AB364775CA}" srcOrd="2" destOrd="0" presId="urn:microsoft.com/office/officeart/2005/8/layout/chevron2"/>
    <dgm:cxn modelId="{3ECC281B-2ACF-4252-BFAD-47991C372CC5}" type="presParOf" srcId="{EAC6ACD1-AD3D-4E34-87C5-41AB364775CA}" destId="{89344A67-00DC-4F49-87E7-873CD974BBBF}" srcOrd="0" destOrd="0" presId="urn:microsoft.com/office/officeart/2005/8/layout/chevron2"/>
    <dgm:cxn modelId="{EB091008-C794-4160-BE16-94FFB82CD278}" type="presParOf" srcId="{EAC6ACD1-AD3D-4E34-87C5-41AB364775CA}" destId="{FDA0C2F2-0D42-478B-8088-33159D8F9F03}" srcOrd="1" destOrd="0" presId="urn:microsoft.com/office/officeart/2005/8/layout/chevron2"/>
    <dgm:cxn modelId="{C944FD50-69EF-49D1-9176-B9E387B145DA}" type="presParOf" srcId="{A4F0C7D8-45BB-4934-8ACB-18C1AE961A77}" destId="{92B9795F-C103-4E2B-9B1A-A51C2D6B8F97}" srcOrd="3" destOrd="0" presId="urn:microsoft.com/office/officeart/2005/8/layout/chevron2"/>
    <dgm:cxn modelId="{1C8D6287-0731-40AB-A4B4-51E29FCE66A3}" type="presParOf" srcId="{A4F0C7D8-45BB-4934-8ACB-18C1AE961A77}" destId="{1FB0C2DF-750F-4FAE-AE0B-4815FDFCD322}" srcOrd="4" destOrd="0" presId="urn:microsoft.com/office/officeart/2005/8/layout/chevron2"/>
    <dgm:cxn modelId="{59D8035F-B633-4C9D-9622-169D9F052909}" type="presParOf" srcId="{1FB0C2DF-750F-4FAE-AE0B-4815FDFCD322}" destId="{07D18154-34AB-4298-872B-308B08797DFA}" srcOrd="0" destOrd="0" presId="urn:microsoft.com/office/officeart/2005/8/layout/chevron2"/>
    <dgm:cxn modelId="{0E390200-20A6-4ED6-B863-9B9D0076B218}" type="presParOf" srcId="{1FB0C2DF-750F-4FAE-AE0B-4815FDFCD322}" destId="{28F7A3F1-D02E-452D-BF15-3FDC346ABAED}" srcOrd="1" destOrd="0" presId="urn:microsoft.com/office/officeart/2005/8/layout/chevron2"/>
    <dgm:cxn modelId="{A3A5B04B-3A82-4918-9488-4567DE9BDE79}" type="presParOf" srcId="{A4F0C7D8-45BB-4934-8ACB-18C1AE961A77}" destId="{28ED3830-31A1-4E6B-9756-C79F526B09E0}" srcOrd="5" destOrd="0" presId="urn:microsoft.com/office/officeart/2005/8/layout/chevron2"/>
    <dgm:cxn modelId="{81887E1A-D928-410C-8746-F0A56AEA34A3}" type="presParOf" srcId="{A4F0C7D8-45BB-4934-8ACB-18C1AE961A77}" destId="{A4370D98-FFD5-4672-8EC3-C381854FBAA1}" srcOrd="6" destOrd="0" presId="urn:microsoft.com/office/officeart/2005/8/layout/chevron2"/>
    <dgm:cxn modelId="{F963AE22-E756-437E-8C39-C2BAC26F3874}" type="presParOf" srcId="{A4370D98-FFD5-4672-8EC3-C381854FBAA1}" destId="{5C9D9F18-57C3-4EEE-8C1B-B8B60F20780A}" srcOrd="0" destOrd="0" presId="urn:microsoft.com/office/officeart/2005/8/layout/chevron2"/>
    <dgm:cxn modelId="{7C461412-F710-4B09-A8EF-44525A483F51}" type="presParOf" srcId="{A4370D98-FFD5-4672-8EC3-C381854FBAA1}" destId="{3CCF6917-F5BB-4874-9910-3FA3D7DACD62}" srcOrd="1" destOrd="0" presId="urn:microsoft.com/office/officeart/2005/8/layout/chevron2"/>
    <dgm:cxn modelId="{BE518A34-A893-40FB-B4C5-8B920E7B0733}" type="presParOf" srcId="{A4F0C7D8-45BB-4934-8ACB-18C1AE961A77}" destId="{0F8901DA-73DA-4814-B74A-9A89C67C5CF3}" srcOrd="7" destOrd="0" presId="urn:microsoft.com/office/officeart/2005/8/layout/chevron2"/>
    <dgm:cxn modelId="{B6090DC8-D2FD-4704-9415-7D2BBFC9BFFF}" type="presParOf" srcId="{A4F0C7D8-45BB-4934-8ACB-18C1AE961A77}" destId="{DE4E3463-999E-4523-B583-6870C9E901AC}" srcOrd="8" destOrd="0" presId="urn:microsoft.com/office/officeart/2005/8/layout/chevron2"/>
    <dgm:cxn modelId="{F581C712-6155-4C6C-BFA0-9EFF09998305}" type="presParOf" srcId="{DE4E3463-999E-4523-B583-6870C9E901AC}" destId="{F626CD0E-27D8-4A60-B8E4-883EC53A8998}" srcOrd="0" destOrd="0" presId="urn:microsoft.com/office/officeart/2005/8/layout/chevron2"/>
    <dgm:cxn modelId="{5F23117B-E344-46B5-B8CB-83FD370065BE}" type="presParOf" srcId="{DE4E3463-999E-4523-B583-6870C9E901AC}" destId="{DF1D52FB-05E1-4D85-A053-F20FF416B1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904" cy="466673"/>
          </a:xfrm>
          <a:prstGeom prst="rect">
            <a:avLst/>
          </a:prstGeom>
        </p:spPr>
        <p:txBody>
          <a:bodyPr vert="horz" lIns="93232" tIns="46616" rIns="93232" bIns="46616" rtlCol="0"/>
          <a:lstStyle>
            <a:lvl1pPr algn="l">
              <a:defRPr sz="1200"/>
            </a:lvl1pPr>
          </a:lstStyle>
          <a:p>
            <a:endParaRPr lang="en-US"/>
          </a:p>
        </p:txBody>
      </p:sp>
      <p:sp>
        <p:nvSpPr>
          <p:cNvPr id="3" name="Date Placeholder 2"/>
          <p:cNvSpPr>
            <a:spLocks noGrp="1"/>
          </p:cNvSpPr>
          <p:nvPr>
            <p:ph type="dt" sz="quarter" idx="1"/>
          </p:nvPr>
        </p:nvSpPr>
        <p:spPr>
          <a:xfrm>
            <a:off x="3973636" y="0"/>
            <a:ext cx="3039904" cy="466673"/>
          </a:xfrm>
          <a:prstGeom prst="rect">
            <a:avLst/>
          </a:prstGeom>
        </p:spPr>
        <p:txBody>
          <a:bodyPr vert="horz" lIns="93232" tIns="46616" rIns="93232" bIns="46616" rtlCol="0"/>
          <a:lstStyle>
            <a:lvl1pPr algn="r">
              <a:defRPr sz="1200"/>
            </a:lvl1pPr>
          </a:lstStyle>
          <a:p>
            <a:fld id="{293FB386-A363-B54D-9809-7A3B0A819917}" type="datetimeFigureOut">
              <a:rPr lang="en-US" smtClean="0"/>
              <a:t>1/16/2020</a:t>
            </a:fld>
            <a:endParaRPr lang="en-US"/>
          </a:p>
        </p:txBody>
      </p:sp>
      <p:sp>
        <p:nvSpPr>
          <p:cNvPr id="4" name="Footer Placeholder 3"/>
          <p:cNvSpPr>
            <a:spLocks noGrp="1"/>
          </p:cNvSpPr>
          <p:nvPr>
            <p:ph type="ftr" sz="quarter" idx="2"/>
          </p:nvPr>
        </p:nvSpPr>
        <p:spPr>
          <a:xfrm>
            <a:off x="0" y="8834491"/>
            <a:ext cx="3039904" cy="466672"/>
          </a:xfrm>
          <a:prstGeom prst="rect">
            <a:avLst/>
          </a:prstGeom>
        </p:spPr>
        <p:txBody>
          <a:bodyPr vert="horz" lIns="93232" tIns="46616" rIns="93232" bIns="46616" rtlCol="0" anchor="b"/>
          <a:lstStyle>
            <a:lvl1pPr algn="l">
              <a:defRPr sz="1200"/>
            </a:lvl1pPr>
          </a:lstStyle>
          <a:p>
            <a:endParaRPr lang="en-US"/>
          </a:p>
        </p:txBody>
      </p:sp>
      <p:sp>
        <p:nvSpPr>
          <p:cNvPr id="5" name="Slide Number Placeholder 4"/>
          <p:cNvSpPr>
            <a:spLocks noGrp="1"/>
          </p:cNvSpPr>
          <p:nvPr>
            <p:ph type="sldNum" sz="quarter" idx="3"/>
          </p:nvPr>
        </p:nvSpPr>
        <p:spPr>
          <a:xfrm>
            <a:off x="3973636" y="8834491"/>
            <a:ext cx="3039904" cy="466672"/>
          </a:xfrm>
          <a:prstGeom prst="rect">
            <a:avLst/>
          </a:prstGeom>
        </p:spPr>
        <p:txBody>
          <a:bodyPr vert="horz" lIns="93232" tIns="46616" rIns="93232" bIns="46616" rtlCol="0" anchor="b"/>
          <a:lstStyle>
            <a:lvl1pPr algn="r">
              <a:defRPr sz="1200"/>
            </a:lvl1pPr>
          </a:lstStyle>
          <a:p>
            <a:fld id="{7C7C77EF-B293-0240-9E74-89F52D7498C1}" type="slidenum">
              <a:rPr lang="en-US" smtClean="0"/>
              <a:t>‹#›</a:t>
            </a:fld>
            <a:endParaRPr lang="en-US"/>
          </a:p>
        </p:txBody>
      </p:sp>
    </p:spTree>
    <p:extLst>
      <p:ext uri="{BB962C8B-B14F-4D97-AF65-F5344CB8AC3E}">
        <p14:creationId xmlns:p14="http://schemas.microsoft.com/office/powerpoint/2010/main" val="1567674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904" cy="465058"/>
          </a:xfrm>
          <a:prstGeom prst="rect">
            <a:avLst/>
          </a:prstGeom>
        </p:spPr>
        <p:txBody>
          <a:bodyPr vert="horz" lIns="93232" tIns="46616" rIns="93232" bIns="46616" rtlCol="0"/>
          <a:lstStyle>
            <a:lvl1pPr algn="l">
              <a:defRPr sz="1200"/>
            </a:lvl1pPr>
          </a:lstStyle>
          <a:p>
            <a:endParaRPr lang="en-US" dirty="0"/>
          </a:p>
        </p:txBody>
      </p:sp>
      <p:sp>
        <p:nvSpPr>
          <p:cNvPr id="3" name="Date Placeholder 2"/>
          <p:cNvSpPr>
            <a:spLocks noGrp="1"/>
          </p:cNvSpPr>
          <p:nvPr>
            <p:ph type="dt" idx="1"/>
          </p:nvPr>
        </p:nvSpPr>
        <p:spPr>
          <a:xfrm>
            <a:off x="3973636" y="0"/>
            <a:ext cx="3039904" cy="465058"/>
          </a:xfrm>
          <a:prstGeom prst="rect">
            <a:avLst/>
          </a:prstGeom>
        </p:spPr>
        <p:txBody>
          <a:bodyPr vert="horz" lIns="93232" tIns="46616" rIns="93232" bIns="46616" rtlCol="0"/>
          <a:lstStyle>
            <a:lvl1pPr algn="r">
              <a:defRPr sz="1200"/>
            </a:lvl1pPr>
          </a:lstStyle>
          <a:p>
            <a:fld id="{7663E9E0-D922-418E-8BFA-E41C87CB1E68}" type="datetimeFigureOut">
              <a:rPr lang="en-US" smtClean="0"/>
              <a:pPr/>
              <a:t>1/16/2020</a:t>
            </a:fld>
            <a:endParaRPr lang="en-US" dirty="0"/>
          </a:p>
        </p:txBody>
      </p:sp>
      <p:sp>
        <p:nvSpPr>
          <p:cNvPr id="4" name="Slide Image Placeholder 3"/>
          <p:cNvSpPr>
            <a:spLocks noGrp="1" noRot="1" noChangeAspect="1"/>
          </p:cNvSpPr>
          <p:nvPr>
            <p:ph type="sldImg" idx="2"/>
          </p:nvPr>
        </p:nvSpPr>
        <p:spPr>
          <a:xfrm>
            <a:off x="406400" y="696913"/>
            <a:ext cx="6203950" cy="3489325"/>
          </a:xfrm>
          <a:prstGeom prst="rect">
            <a:avLst/>
          </a:prstGeom>
          <a:noFill/>
          <a:ln w="12700">
            <a:solidFill>
              <a:prstClr val="black"/>
            </a:solidFill>
          </a:ln>
        </p:spPr>
        <p:txBody>
          <a:bodyPr vert="horz" lIns="93232" tIns="46616" rIns="93232" bIns="46616" rtlCol="0" anchor="ctr"/>
          <a:lstStyle/>
          <a:p>
            <a:endParaRPr lang="en-US" dirty="0"/>
          </a:p>
        </p:txBody>
      </p:sp>
      <p:sp>
        <p:nvSpPr>
          <p:cNvPr id="5" name="Notes Placeholder 4"/>
          <p:cNvSpPr>
            <a:spLocks noGrp="1"/>
          </p:cNvSpPr>
          <p:nvPr>
            <p:ph type="body" sz="quarter" idx="3"/>
          </p:nvPr>
        </p:nvSpPr>
        <p:spPr>
          <a:xfrm>
            <a:off x="701517" y="4418053"/>
            <a:ext cx="5612130" cy="4185523"/>
          </a:xfrm>
          <a:prstGeom prst="rect">
            <a:avLst/>
          </a:prstGeom>
        </p:spPr>
        <p:txBody>
          <a:bodyPr vert="horz" lIns="93232" tIns="46616" rIns="93232" bIns="466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4491"/>
            <a:ext cx="3039904" cy="465058"/>
          </a:xfrm>
          <a:prstGeom prst="rect">
            <a:avLst/>
          </a:prstGeom>
        </p:spPr>
        <p:txBody>
          <a:bodyPr vert="horz" lIns="93232" tIns="46616" rIns="93232" bIns="466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3636" y="8834491"/>
            <a:ext cx="3039904" cy="465058"/>
          </a:xfrm>
          <a:prstGeom prst="rect">
            <a:avLst/>
          </a:prstGeom>
        </p:spPr>
        <p:txBody>
          <a:bodyPr vert="horz" lIns="93232" tIns="46616" rIns="93232" bIns="46616"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212805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a:t>
            </a:r>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315566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09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3950" cy="3489325"/>
          </a:xfrm>
        </p:spPr>
      </p:sp>
      <p:sp>
        <p:nvSpPr>
          <p:cNvPr id="3" name="Notes Placeholder 2"/>
          <p:cNvSpPr>
            <a:spLocks noGrp="1"/>
          </p:cNvSpPr>
          <p:nvPr>
            <p:ph type="body" idx="1"/>
          </p:nvPr>
        </p:nvSpPr>
        <p:spPr/>
        <p:txBody>
          <a:bodyPr/>
          <a:lstStyle/>
          <a:p>
            <a:r>
              <a:rPr lang="en-US" dirty="0" smtClean="0"/>
              <a:t>At</a:t>
            </a:r>
            <a:r>
              <a:rPr lang="en-US" baseline="0" dirty="0" smtClean="0"/>
              <a:t> this point we will handout the Program Summary and review as a group.  </a:t>
            </a:r>
            <a:endParaRPr lang="en-US" dirty="0"/>
          </a:p>
        </p:txBody>
      </p:sp>
      <p:sp>
        <p:nvSpPr>
          <p:cNvPr id="4" name="Slide Number Placeholder 3"/>
          <p:cNvSpPr>
            <a:spLocks noGrp="1"/>
          </p:cNvSpPr>
          <p:nvPr>
            <p:ph type="sldNum" sz="quarter" idx="10"/>
          </p:nvPr>
        </p:nvSpPr>
        <p:spPr/>
        <p:txBody>
          <a:bodyPr/>
          <a:lstStyle/>
          <a:p>
            <a:fld id="{84FDA645-6D6D-40CC-A0D3-D13B015C3F87}" type="slidenum">
              <a:rPr lang="en-US" smtClean="0"/>
              <a:t>7</a:t>
            </a:fld>
            <a:endParaRPr lang="en-US"/>
          </a:p>
        </p:txBody>
      </p:sp>
    </p:spTree>
    <p:extLst>
      <p:ext uri="{BB962C8B-B14F-4D97-AF65-F5344CB8AC3E}">
        <p14:creationId xmlns:p14="http://schemas.microsoft.com/office/powerpoint/2010/main" val="220534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03950" cy="3489325"/>
          </a:xfrm>
        </p:spPr>
      </p:sp>
      <p:sp>
        <p:nvSpPr>
          <p:cNvPr id="3" name="Notes Placeholder 2"/>
          <p:cNvSpPr>
            <a:spLocks noGrp="1"/>
          </p:cNvSpPr>
          <p:nvPr>
            <p:ph type="body" idx="1"/>
          </p:nvPr>
        </p:nvSpPr>
        <p:spPr/>
        <p:txBody>
          <a:bodyPr/>
          <a:lstStyle/>
          <a:p>
            <a:r>
              <a:rPr lang="en-US" dirty="0" smtClean="0"/>
              <a:t>At</a:t>
            </a:r>
            <a:r>
              <a:rPr lang="en-US" baseline="0" dirty="0" smtClean="0"/>
              <a:t> this point we will handout the Program Summary and review as a group.  </a:t>
            </a:r>
            <a:endParaRPr lang="en-US" dirty="0"/>
          </a:p>
        </p:txBody>
      </p:sp>
      <p:sp>
        <p:nvSpPr>
          <p:cNvPr id="4" name="Slide Number Placeholder 3"/>
          <p:cNvSpPr>
            <a:spLocks noGrp="1"/>
          </p:cNvSpPr>
          <p:nvPr>
            <p:ph type="sldNum" sz="quarter" idx="10"/>
          </p:nvPr>
        </p:nvSpPr>
        <p:spPr/>
        <p:txBody>
          <a:bodyPr/>
          <a:lstStyle/>
          <a:p>
            <a:fld id="{84FDA645-6D6D-40CC-A0D3-D13B015C3F87}" type="slidenum">
              <a:rPr lang="en-US" smtClean="0"/>
              <a:t>8</a:t>
            </a:fld>
            <a:endParaRPr lang="en-US"/>
          </a:p>
        </p:txBody>
      </p:sp>
    </p:spTree>
    <p:extLst>
      <p:ext uri="{BB962C8B-B14F-4D97-AF65-F5344CB8AC3E}">
        <p14:creationId xmlns:p14="http://schemas.microsoft.com/office/powerpoint/2010/main" val="220534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39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17</a:t>
            </a:fld>
            <a:endParaRPr lang="en-US" dirty="0"/>
          </a:p>
        </p:txBody>
      </p:sp>
    </p:spTree>
    <p:extLst>
      <p:ext uri="{BB962C8B-B14F-4D97-AF65-F5344CB8AC3E}">
        <p14:creationId xmlns:p14="http://schemas.microsoft.com/office/powerpoint/2010/main" val="383545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C40BB9-657B-E648-BCA0-46198D5B6CF8}"/>
              </a:ext>
            </a:extLst>
          </p:cNvPr>
          <p:cNvSpPr/>
          <p:nvPr userDrawn="1"/>
        </p:nvSpPr>
        <p:spPr>
          <a:xfrm>
            <a:off x="6952129" y="4350124"/>
            <a:ext cx="2191871" cy="79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
            </a:endParaRPr>
          </a:p>
        </p:txBody>
      </p:sp>
      <p:pic>
        <p:nvPicPr>
          <p:cNvPr id="5" name="Picture 4">
            <a:extLst>
              <a:ext uri="{FF2B5EF4-FFF2-40B4-BE49-F238E27FC236}">
                <a16:creationId xmlns:a16="http://schemas.microsoft.com/office/drawing/2014/main" xmlns="" id="{FB5B37FE-7DCB-AA4D-812A-1F071E90B865}"/>
              </a:ext>
            </a:extLst>
          </p:cNvPr>
          <p:cNvPicPr>
            <a:picLocks noChangeAspect="1"/>
          </p:cNvPicPr>
          <p:nvPr userDrawn="1"/>
        </p:nvPicPr>
        <p:blipFill rotWithShape="1">
          <a:blip r:embed="rId2"/>
          <a:srcRect l="25148" t="10230" r="-1258" b="4248"/>
          <a:stretch/>
        </p:blipFill>
        <p:spPr>
          <a:xfrm>
            <a:off x="0" y="-1"/>
            <a:ext cx="813546" cy="5143501"/>
          </a:xfrm>
          <a:prstGeom prst="rect">
            <a:avLst/>
          </a:prstGeom>
        </p:spPr>
      </p:pic>
      <p:cxnSp>
        <p:nvCxnSpPr>
          <p:cNvPr id="8" name="Straight Connector 7">
            <a:extLst>
              <a:ext uri="{FF2B5EF4-FFF2-40B4-BE49-F238E27FC236}">
                <a16:creationId xmlns:a16="http://schemas.microsoft.com/office/drawing/2014/main" xmlns="" id="{D9D11B8C-0EF9-F24C-A9C4-3F2064EFE1CE}"/>
              </a:ext>
            </a:extLst>
          </p:cNvPr>
          <p:cNvCxnSpPr>
            <a:cxnSpLocks/>
          </p:cNvCxnSpPr>
          <p:nvPr userDrawn="1"/>
        </p:nvCxnSpPr>
        <p:spPr>
          <a:xfrm>
            <a:off x="2281119" y="2662873"/>
            <a:ext cx="5491734" cy="0"/>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xmlns="" id="{724F0865-08CC-074C-BC0B-A9D6722E3787}"/>
              </a:ext>
            </a:extLst>
          </p:cNvPr>
          <p:cNvPicPr>
            <a:picLocks noChangeAspect="1"/>
          </p:cNvPicPr>
          <p:nvPr userDrawn="1"/>
        </p:nvPicPr>
        <p:blipFill>
          <a:blip r:embed="rId3"/>
          <a:stretch>
            <a:fillRect/>
          </a:stretch>
        </p:blipFill>
        <p:spPr>
          <a:xfrm>
            <a:off x="6236041" y="3009963"/>
            <a:ext cx="1536812" cy="993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0999" y="329184"/>
            <a:ext cx="8391072" cy="369332"/>
          </a:xfrm>
          <a:prstGeom prst="rect">
            <a:avLst/>
          </a:prstGeom>
        </p:spPr>
        <p:txBody>
          <a:bodyPr lIns="0" tIns="0" rIns="0" bIns="0">
            <a:spAutoFit/>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3" hasCustomPrompt="1"/>
          </p:nvPr>
        </p:nvSpPr>
        <p:spPr>
          <a:xfrm>
            <a:off x="380999" y="667512"/>
            <a:ext cx="8400143" cy="181428"/>
          </a:xfrm>
          <a:prstGeom prst="rect">
            <a:avLst/>
          </a:prstGeom>
        </p:spPr>
        <p:txBody>
          <a:bodyPr lIns="0" tIns="0" rIns="0" bIns="0"/>
          <a:lstStyle>
            <a:lvl1pPr marL="0" indent="0" algn="l">
              <a:spcBef>
                <a:spcPts val="0"/>
              </a:spcBef>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45985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eneric Title Slide With Subhea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2B3A4714-2045-7E4C-960D-C2D8F245ADFB}"/>
              </a:ext>
            </a:extLst>
          </p:cNvPr>
          <p:cNvCxnSpPr>
            <a:cxnSpLocks/>
          </p:cNvCxnSpPr>
          <p:nvPr userDrawn="1"/>
        </p:nvCxnSpPr>
        <p:spPr>
          <a:xfrm>
            <a:off x="2281119" y="2866698"/>
            <a:ext cx="5491734" cy="0"/>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xmlns="" id="{0FB9D636-2982-2540-955E-61646A5FFB67}"/>
              </a:ext>
            </a:extLst>
          </p:cNvPr>
          <p:cNvPicPr>
            <a:picLocks noChangeAspect="1"/>
          </p:cNvPicPr>
          <p:nvPr userDrawn="1"/>
        </p:nvPicPr>
        <p:blipFill rotWithShape="1">
          <a:blip r:embed="rId2"/>
          <a:srcRect l="25148" t="10230" r="-1258" b="4248"/>
          <a:stretch/>
        </p:blipFill>
        <p:spPr>
          <a:xfrm>
            <a:off x="0" y="-1"/>
            <a:ext cx="813546" cy="5143501"/>
          </a:xfrm>
          <a:prstGeom prst="rect">
            <a:avLst/>
          </a:prstGeom>
        </p:spPr>
      </p:pic>
      <p:sp>
        <p:nvSpPr>
          <p:cNvPr id="13" name="Rectangle 12">
            <a:extLst>
              <a:ext uri="{FF2B5EF4-FFF2-40B4-BE49-F238E27FC236}">
                <a16:creationId xmlns:a16="http://schemas.microsoft.com/office/drawing/2014/main" xmlns="" id="{2DDC2A11-4F47-9644-B971-246C5792090B}"/>
              </a:ext>
            </a:extLst>
          </p:cNvPr>
          <p:cNvSpPr/>
          <p:nvPr userDrawn="1"/>
        </p:nvSpPr>
        <p:spPr>
          <a:xfrm>
            <a:off x="6952129" y="4350124"/>
            <a:ext cx="2191871" cy="79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
            </a:endParaRPr>
          </a:p>
        </p:txBody>
      </p:sp>
      <p:pic>
        <p:nvPicPr>
          <p:cNvPr id="8" name="Picture 7">
            <a:extLst>
              <a:ext uri="{FF2B5EF4-FFF2-40B4-BE49-F238E27FC236}">
                <a16:creationId xmlns:a16="http://schemas.microsoft.com/office/drawing/2014/main" xmlns="" id="{33EE0419-AFFE-DC47-A8D9-AE76BCC63371}"/>
              </a:ext>
            </a:extLst>
          </p:cNvPr>
          <p:cNvPicPr>
            <a:picLocks noChangeAspect="1"/>
          </p:cNvPicPr>
          <p:nvPr userDrawn="1"/>
        </p:nvPicPr>
        <p:blipFill>
          <a:blip r:embed="rId3"/>
          <a:stretch>
            <a:fillRect/>
          </a:stretch>
        </p:blipFill>
        <p:spPr>
          <a:xfrm>
            <a:off x="6236041" y="3111876"/>
            <a:ext cx="1536812" cy="993071"/>
          </a:xfrm>
          <a:prstGeom prst="rect">
            <a:avLst/>
          </a:prstGeom>
        </p:spPr>
      </p:pic>
    </p:spTree>
    <p:extLst>
      <p:ext uri="{BB962C8B-B14F-4D97-AF65-F5344CB8AC3E}">
        <p14:creationId xmlns:p14="http://schemas.microsoft.com/office/powerpoint/2010/main" val="27152059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profit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4861" b="10764"/>
          <a:stretch/>
        </p:blipFill>
        <p:spPr>
          <a:xfrm>
            <a:off x="0" y="-1"/>
            <a:ext cx="9144000" cy="5143499"/>
          </a:xfrm>
          <a:prstGeom prst="rect">
            <a:avLst/>
          </a:prstGeom>
        </p:spPr>
      </p:pic>
      <p:sp>
        <p:nvSpPr>
          <p:cNvPr id="5" name="Rectangle 4">
            <a:extLst>
              <a:ext uri="{FF2B5EF4-FFF2-40B4-BE49-F238E27FC236}">
                <a16:creationId xmlns:a16="http://schemas.microsoft.com/office/drawing/2014/main" xmlns="" id="{4DA367D0-B7C9-CF4D-8AA9-5D8D0F16DAC8}"/>
              </a:ext>
            </a:extLst>
          </p:cNvPr>
          <p:cNvSpPr/>
          <p:nvPr userDrawn="1"/>
        </p:nvSpPr>
        <p:spPr>
          <a:xfrm>
            <a:off x="6952129" y="4350124"/>
            <a:ext cx="2191871" cy="79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
            </a:endParaRPr>
          </a:p>
        </p:txBody>
      </p:sp>
      <p:sp>
        <p:nvSpPr>
          <p:cNvPr id="8" name="Rectangle 7">
            <a:extLst>
              <a:ext uri="{FF2B5EF4-FFF2-40B4-BE49-F238E27FC236}">
                <a16:creationId xmlns:a16="http://schemas.microsoft.com/office/drawing/2014/main" xmlns="" id="{E6E16ECD-0D4F-A744-9578-E2EC7AFDFDB0}"/>
              </a:ext>
            </a:extLst>
          </p:cNvPr>
          <p:cNvSpPr/>
          <p:nvPr userDrawn="1"/>
        </p:nvSpPr>
        <p:spPr>
          <a:xfrm>
            <a:off x="1420667" y="2874723"/>
            <a:ext cx="7082548" cy="1126168"/>
          </a:xfrm>
          <a:prstGeom prst="rect">
            <a:avLst/>
          </a:prstGeom>
          <a:gradFill flip="none" rotWithShape="1">
            <a:gsLst>
              <a:gs pos="0">
                <a:srgbClr val="00B4D6">
                  <a:alpha val="90000"/>
                </a:srgbClr>
              </a:gs>
              <a:gs pos="77000">
                <a:srgbClr val="00B4D6">
                  <a:alpha val="90000"/>
                </a:srgbClr>
              </a:gs>
              <a:gs pos="100000">
                <a:srgbClr val="1B506F">
                  <a:alpha val="90000"/>
                </a:srgbClr>
              </a:gs>
              <a:gs pos="84000">
                <a:srgbClr val="1B506F">
                  <a:alpha val="90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nvGrpSpPr>
          <p:cNvPr id="12" name="Group 11">
            <a:extLst>
              <a:ext uri="{FF2B5EF4-FFF2-40B4-BE49-F238E27FC236}">
                <a16:creationId xmlns:a16="http://schemas.microsoft.com/office/drawing/2014/main" xmlns="" id="{A7D9BE14-4233-7F4F-9867-8805F4BB3AB9}"/>
              </a:ext>
            </a:extLst>
          </p:cNvPr>
          <p:cNvGrpSpPr/>
          <p:nvPr userDrawn="1"/>
        </p:nvGrpSpPr>
        <p:grpSpPr>
          <a:xfrm>
            <a:off x="0" y="1727077"/>
            <a:ext cx="9144000" cy="3424896"/>
            <a:chOff x="0" y="1727077"/>
            <a:chExt cx="9144000" cy="3424896"/>
          </a:xfrm>
        </p:grpSpPr>
        <p:sp>
          <p:nvSpPr>
            <p:cNvPr id="13" name="Right Triangle 12">
              <a:extLst>
                <a:ext uri="{FF2B5EF4-FFF2-40B4-BE49-F238E27FC236}">
                  <a16:creationId xmlns:a16="http://schemas.microsoft.com/office/drawing/2014/main" xmlns="" id="{ECF8A973-BCD4-7C4A-A969-0FA1465A0333}"/>
                </a:ext>
              </a:extLst>
            </p:cNvPr>
            <p:cNvSpPr/>
            <p:nvPr/>
          </p:nvSpPr>
          <p:spPr>
            <a:xfrm rot="16200000">
              <a:off x="5727578" y="1727077"/>
              <a:ext cx="3416422" cy="3416422"/>
            </a:xfrm>
            <a:prstGeom prst="rtTriangl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sp>
          <p:nvSpPr>
            <p:cNvPr id="14" name="Rectangle 13">
              <a:extLst>
                <a:ext uri="{FF2B5EF4-FFF2-40B4-BE49-F238E27FC236}">
                  <a16:creationId xmlns:a16="http://schemas.microsoft.com/office/drawing/2014/main" xmlns="" id="{558422C6-3B5F-394C-BB27-A96DD8FAC5CE}"/>
                </a:ext>
              </a:extLst>
            </p:cNvPr>
            <p:cNvSpPr/>
            <p:nvPr/>
          </p:nvSpPr>
          <p:spPr>
            <a:xfrm>
              <a:off x="0" y="4219880"/>
              <a:ext cx="9144000" cy="9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sp>
        <p:nvSpPr>
          <p:cNvPr id="16" name="Rectangle 15">
            <a:extLst>
              <a:ext uri="{FF2B5EF4-FFF2-40B4-BE49-F238E27FC236}">
                <a16:creationId xmlns:a16="http://schemas.microsoft.com/office/drawing/2014/main" xmlns="" id="{FAC977FD-428F-9B4B-A589-D531C0A67E8F}"/>
              </a:ext>
            </a:extLst>
          </p:cNvPr>
          <p:cNvSpPr/>
          <p:nvPr userDrawn="1"/>
        </p:nvSpPr>
        <p:spPr>
          <a:xfrm>
            <a:off x="1290303" y="2874723"/>
            <a:ext cx="1126168" cy="1126168"/>
          </a:xfrm>
          <a:prstGeom prst="rect">
            <a:avLst/>
          </a:prstGeom>
          <a:solidFill>
            <a:srgbClr val="1B5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pic>
        <p:nvPicPr>
          <p:cNvPr id="17" name="Picture 16">
            <a:extLst>
              <a:ext uri="{FF2B5EF4-FFF2-40B4-BE49-F238E27FC236}">
                <a16:creationId xmlns:a16="http://schemas.microsoft.com/office/drawing/2014/main" xmlns="" id="{78FFC5DF-0540-8F4F-8F48-55D1BE60B194}"/>
              </a:ext>
            </a:extLst>
          </p:cNvPr>
          <p:cNvPicPr>
            <a:picLocks noChangeAspect="1"/>
          </p:cNvPicPr>
          <p:nvPr userDrawn="1"/>
        </p:nvPicPr>
        <p:blipFill>
          <a:blip r:embed="rId3"/>
          <a:stretch>
            <a:fillRect/>
          </a:stretch>
        </p:blipFill>
        <p:spPr>
          <a:xfrm>
            <a:off x="1489637" y="3084023"/>
            <a:ext cx="727501" cy="707569"/>
          </a:xfrm>
          <a:prstGeom prst="rect">
            <a:avLst/>
          </a:prstGeom>
        </p:spPr>
      </p:pic>
      <p:pic>
        <p:nvPicPr>
          <p:cNvPr id="18" name="Picture 17">
            <a:extLst>
              <a:ext uri="{FF2B5EF4-FFF2-40B4-BE49-F238E27FC236}">
                <a16:creationId xmlns:a16="http://schemas.microsoft.com/office/drawing/2014/main" xmlns="" id="{77B8D2EB-5A85-DE4A-94A8-DDED6FBB3739}"/>
              </a:ext>
            </a:extLst>
          </p:cNvPr>
          <p:cNvPicPr>
            <a:picLocks noChangeAspect="1"/>
          </p:cNvPicPr>
          <p:nvPr userDrawn="1"/>
        </p:nvPicPr>
        <p:blipFill>
          <a:blip r:embed="rId4"/>
          <a:stretch>
            <a:fillRect/>
          </a:stretch>
        </p:blipFill>
        <p:spPr>
          <a:xfrm>
            <a:off x="7279658" y="3692855"/>
            <a:ext cx="1536812" cy="993071"/>
          </a:xfrm>
          <a:prstGeom prst="rect">
            <a:avLst/>
          </a:prstGeom>
        </p:spPr>
      </p:pic>
    </p:spTree>
    <p:extLst>
      <p:ext uri="{BB962C8B-B14F-4D97-AF65-F5344CB8AC3E}">
        <p14:creationId xmlns:p14="http://schemas.microsoft.com/office/powerpoint/2010/main" val="915897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urch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6810"/>
          <a:stretch/>
        </p:blipFill>
        <p:spPr>
          <a:xfrm>
            <a:off x="0" y="-3712"/>
            <a:ext cx="9144001" cy="4461662"/>
          </a:xfrm>
          <a:prstGeom prst="rect">
            <a:avLst/>
          </a:prstGeom>
        </p:spPr>
      </p:pic>
      <p:sp>
        <p:nvSpPr>
          <p:cNvPr id="18" name="Rectangle 17">
            <a:extLst>
              <a:ext uri="{FF2B5EF4-FFF2-40B4-BE49-F238E27FC236}">
                <a16:creationId xmlns:a16="http://schemas.microsoft.com/office/drawing/2014/main" xmlns="" id="{60D8C7E4-F991-A64A-BDAE-10B5167DB05D}"/>
              </a:ext>
            </a:extLst>
          </p:cNvPr>
          <p:cNvSpPr/>
          <p:nvPr userDrawn="1"/>
        </p:nvSpPr>
        <p:spPr>
          <a:xfrm>
            <a:off x="1420667" y="2874723"/>
            <a:ext cx="7082548" cy="1126168"/>
          </a:xfrm>
          <a:prstGeom prst="rect">
            <a:avLst/>
          </a:prstGeom>
          <a:gradFill flip="none" rotWithShape="1">
            <a:gsLst>
              <a:gs pos="0">
                <a:srgbClr val="00B4D6">
                  <a:alpha val="90000"/>
                </a:srgbClr>
              </a:gs>
              <a:gs pos="77000">
                <a:srgbClr val="00B4D6">
                  <a:alpha val="90000"/>
                </a:srgbClr>
              </a:gs>
              <a:gs pos="100000">
                <a:srgbClr val="1B506F">
                  <a:alpha val="90000"/>
                </a:srgbClr>
              </a:gs>
              <a:gs pos="84000">
                <a:srgbClr val="1B506F">
                  <a:alpha val="90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nvGrpSpPr>
          <p:cNvPr id="20" name="Group 19">
            <a:extLst>
              <a:ext uri="{FF2B5EF4-FFF2-40B4-BE49-F238E27FC236}">
                <a16:creationId xmlns:a16="http://schemas.microsoft.com/office/drawing/2014/main" xmlns="" id="{727B57BA-F9CE-EC40-849F-9A7D268A4C1F}"/>
              </a:ext>
            </a:extLst>
          </p:cNvPr>
          <p:cNvGrpSpPr/>
          <p:nvPr userDrawn="1"/>
        </p:nvGrpSpPr>
        <p:grpSpPr>
          <a:xfrm>
            <a:off x="0" y="1718604"/>
            <a:ext cx="9144000" cy="3424896"/>
            <a:chOff x="0" y="1727077"/>
            <a:chExt cx="9144000" cy="3424896"/>
          </a:xfrm>
        </p:grpSpPr>
        <p:sp>
          <p:nvSpPr>
            <p:cNvPr id="21" name="Right Triangle 20">
              <a:extLst>
                <a:ext uri="{FF2B5EF4-FFF2-40B4-BE49-F238E27FC236}">
                  <a16:creationId xmlns:a16="http://schemas.microsoft.com/office/drawing/2014/main" xmlns="" id="{670855A9-48D3-7740-A674-6E6DE2465E27}"/>
                </a:ext>
              </a:extLst>
            </p:cNvPr>
            <p:cNvSpPr/>
            <p:nvPr/>
          </p:nvSpPr>
          <p:spPr>
            <a:xfrm rot="16200000">
              <a:off x="5727578" y="1727077"/>
              <a:ext cx="3416422" cy="3416422"/>
            </a:xfrm>
            <a:prstGeom prst="rtTriangl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sp>
          <p:nvSpPr>
            <p:cNvPr id="22" name="Rectangle 21">
              <a:extLst>
                <a:ext uri="{FF2B5EF4-FFF2-40B4-BE49-F238E27FC236}">
                  <a16:creationId xmlns:a16="http://schemas.microsoft.com/office/drawing/2014/main" xmlns="" id="{5CFDEBA5-C018-5344-969B-591E128A39D0}"/>
                </a:ext>
              </a:extLst>
            </p:cNvPr>
            <p:cNvSpPr/>
            <p:nvPr/>
          </p:nvSpPr>
          <p:spPr>
            <a:xfrm>
              <a:off x="0" y="4219880"/>
              <a:ext cx="9144000" cy="9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sp>
        <p:nvSpPr>
          <p:cNvPr id="24" name="Rectangle 23">
            <a:extLst>
              <a:ext uri="{FF2B5EF4-FFF2-40B4-BE49-F238E27FC236}">
                <a16:creationId xmlns:a16="http://schemas.microsoft.com/office/drawing/2014/main" xmlns="" id="{28F6BDBC-7A77-A840-98BB-22E08D487DE6}"/>
              </a:ext>
            </a:extLst>
          </p:cNvPr>
          <p:cNvSpPr/>
          <p:nvPr userDrawn="1"/>
        </p:nvSpPr>
        <p:spPr>
          <a:xfrm>
            <a:off x="1290303" y="2874723"/>
            <a:ext cx="1126168" cy="1126168"/>
          </a:xfrm>
          <a:prstGeom prst="rect">
            <a:avLst/>
          </a:prstGeom>
          <a:solidFill>
            <a:srgbClr val="1B5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pic>
        <p:nvPicPr>
          <p:cNvPr id="25" name="Picture 24">
            <a:extLst>
              <a:ext uri="{FF2B5EF4-FFF2-40B4-BE49-F238E27FC236}">
                <a16:creationId xmlns:a16="http://schemas.microsoft.com/office/drawing/2014/main" xmlns="" id="{6BD91B87-6608-DC48-A481-1F01FBA0CB88}"/>
              </a:ext>
            </a:extLst>
          </p:cNvPr>
          <p:cNvPicPr>
            <a:picLocks noChangeAspect="1"/>
          </p:cNvPicPr>
          <p:nvPr userDrawn="1"/>
        </p:nvPicPr>
        <p:blipFill>
          <a:blip r:embed="rId3"/>
          <a:stretch>
            <a:fillRect/>
          </a:stretch>
        </p:blipFill>
        <p:spPr>
          <a:xfrm>
            <a:off x="1554381" y="2970271"/>
            <a:ext cx="598012" cy="935072"/>
          </a:xfrm>
          <a:prstGeom prst="rect">
            <a:avLst/>
          </a:prstGeom>
        </p:spPr>
      </p:pic>
      <p:pic>
        <p:nvPicPr>
          <p:cNvPr id="11" name="Picture 10">
            <a:extLst>
              <a:ext uri="{FF2B5EF4-FFF2-40B4-BE49-F238E27FC236}">
                <a16:creationId xmlns:a16="http://schemas.microsoft.com/office/drawing/2014/main" xmlns="" id="{B4E4984A-350B-4A4B-9D13-344456A1412A}"/>
              </a:ext>
            </a:extLst>
          </p:cNvPr>
          <p:cNvPicPr>
            <a:picLocks noChangeAspect="1"/>
          </p:cNvPicPr>
          <p:nvPr userDrawn="1"/>
        </p:nvPicPr>
        <p:blipFill>
          <a:blip r:embed="rId4"/>
          <a:stretch>
            <a:fillRect/>
          </a:stretch>
        </p:blipFill>
        <p:spPr>
          <a:xfrm>
            <a:off x="7279658" y="3692855"/>
            <a:ext cx="1536812" cy="993071"/>
          </a:xfrm>
          <a:prstGeom prst="rect">
            <a:avLst/>
          </a:prstGeom>
        </p:spPr>
      </p:pic>
    </p:spTree>
    <p:extLst>
      <p:ext uri="{BB962C8B-B14F-4D97-AF65-F5344CB8AC3E}">
        <p14:creationId xmlns:p14="http://schemas.microsoft.com/office/powerpoint/2010/main" val="35684980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catio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25213"/>
          <a:stretch/>
        </p:blipFill>
        <p:spPr>
          <a:xfrm>
            <a:off x="-2" y="0"/>
            <a:ext cx="9144002" cy="4559026"/>
          </a:xfrm>
          <a:prstGeom prst="rect">
            <a:avLst/>
          </a:prstGeom>
        </p:spPr>
      </p:pic>
      <p:sp>
        <p:nvSpPr>
          <p:cNvPr id="12" name="Rectangle 11">
            <a:extLst>
              <a:ext uri="{FF2B5EF4-FFF2-40B4-BE49-F238E27FC236}">
                <a16:creationId xmlns:a16="http://schemas.microsoft.com/office/drawing/2014/main" xmlns="" id="{AD972A2E-3775-834C-B20D-5C126D0A8D78}"/>
              </a:ext>
            </a:extLst>
          </p:cNvPr>
          <p:cNvSpPr/>
          <p:nvPr userDrawn="1"/>
        </p:nvSpPr>
        <p:spPr>
          <a:xfrm>
            <a:off x="1420667" y="2874723"/>
            <a:ext cx="7082548" cy="1126168"/>
          </a:xfrm>
          <a:prstGeom prst="rect">
            <a:avLst/>
          </a:prstGeom>
          <a:gradFill flip="none" rotWithShape="1">
            <a:gsLst>
              <a:gs pos="0">
                <a:srgbClr val="00B4D6">
                  <a:alpha val="90000"/>
                </a:srgbClr>
              </a:gs>
              <a:gs pos="77000">
                <a:srgbClr val="00B4D6">
                  <a:alpha val="90000"/>
                </a:srgbClr>
              </a:gs>
              <a:gs pos="100000">
                <a:srgbClr val="1B506F">
                  <a:alpha val="90000"/>
                </a:srgbClr>
              </a:gs>
              <a:gs pos="84000">
                <a:srgbClr val="1B506F">
                  <a:alpha val="90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nvGrpSpPr>
          <p:cNvPr id="14" name="Group 13">
            <a:extLst>
              <a:ext uri="{FF2B5EF4-FFF2-40B4-BE49-F238E27FC236}">
                <a16:creationId xmlns:a16="http://schemas.microsoft.com/office/drawing/2014/main" xmlns="" id="{E58BB10E-278F-C84A-AC82-0A53BB311C1F}"/>
              </a:ext>
            </a:extLst>
          </p:cNvPr>
          <p:cNvGrpSpPr/>
          <p:nvPr userDrawn="1"/>
        </p:nvGrpSpPr>
        <p:grpSpPr>
          <a:xfrm>
            <a:off x="0" y="1718604"/>
            <a:ext cx="9144000" cy="3424896"/>
            <a:chOff x="0" y="1727077"/>
            <a:chExt cx="9144000" cy="3424896"/>
          </a:xfrm>
        </p:grpSpPr>
        <p:sp>
          <p:nvSpPr>
            <p:cNvPr id="15" name="Right Triangle 14">
              <a:extLst>
                <a:ext uri="{FF2B5EF4-FFF2-40B4-BE49-F238E27FC236}">
                  <a16:creationId xmlns:a16="http://schemas.microsoft.com/office/drawing/2014/main" xmlns="" id="{1AF88107-E2A3-EE48-8EE9-D4DEB747E3FC}"/>
                </a:ext>
              </a:extLst>
            </p:cNvPr>
            <p:cNvSpPr/>
            <p:nvPr/>
          </p:nvSpPr>
          <p:spPr>
            <a:xfrm rot="16200000">
              <a:off x="5727578" y="1727077"/>
              <a:ext cx="3416422" cy="3416422"/>
            </a:xfrm>
            <a:prstGeom prst="rtTriangl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sp>
          <p:nvSpPr>
            <p:cNvPr id="16" name="Rectangle 15">
              <a:extLst>
                <a:ext uri="{FF2B5EF4-FFF2-40B4-BE49-F238E27FC236}">
                  <a16:creationId xmlns:a16="http://schemas.microsoft.com/office/drawing/2014/main" xmlns="" id="{97DB42BA-CCD3-D64D-B35A-FEE9D8512385}"/>
                </a:ext>
              </a:extLst>
            </p:cNvPr>
            <p:cNvSpPr/>
            <p:nvPr/>
          </p:nvSpPr>
          <p:spPr>
            <a:xfrm>
              <a:off x="0" y="4219880"/>
              <a:ext cx="9144000" cy="9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sp>
        <p:nvSpPr>
          <p:cNvPr id="19" name="Rectangle 18">
            <a:extLst>
              <a:ext uri="{FF2B5EF4-FFF2-40B4-BE49-F238E27FC236}">
                <a16:creationId xmlns:a16="http://schemas.microsoft.com/office/drawing/2014/main" xmlns="" id="{90F3BDE5-179C-8647-9052-63683FE8F70D}"/>
              </a:ext>
            </a:extLst>
          </p:cNvPr>
          <p:cNvSpPr/>
          <p:nvPr userDrawn="1"/>
        </p:nvSpPr>
        <p:spPr>
          <a:xfrm>
            <a:off x="1290303" y="2874723"/>
            <a:ext cx="1126168" cy="1126168"/>
          </a:xfrm>
          <a:prstGeom prst="rect">
            <a:avLst/>
          </a:prstGeom>
          <a:solidFill>
            <a:srgbClr val="1B5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pic>
        <p:nvPicPr>
          <p:cNvPr id="26" name="Picture 25">
            <a:extLst>
              <a:ext uri="{FF2B5EF4-FFF2-40B4-BE49-F238E27FC236}">
                <a16:creationId xmlns:a16="http://schemas.microsoft.com/office/drawing/2014/main" xmlns="" id="{CB62E8E1-32A7-7A45-8DE5-CD1447F5C689}"/>
              </a:ext>
            </a:extLst>
          </p:cNvPr>
          <p:cNvPicPr>
            <a:picLocks noChangeAspect="1"/>
          </p:cNvPicPr>
          <p:nvPr userDrawn="1"/>
        </p:nvPicPr>
        <p:blipFill>
          <a:blip r:embed="rId3"/>
          <a:stretch>
            <a:fillRect/>
          </a:stretch>
        </p:blipFill>
        <p:spPr>
          <a:xfrm>
            <a:off x="1465477" y="3033506"/>
            <a:ext cx="775821" cy="808602"/>
          </a:xfrm>
          <a:prstGeom prst="rect">
            <a:avLst/>
          </a:prstGeom>
        </p:spPr>
      </p:pic>
      <p:pic>
        <p:nvPicPr>
          <p:cNvPr id="10" name="Picture 9">
            <a:extLst>
              <a:ext uri="{FF2B5EF4-FFF2-40B4-BE49-F238E27FC236}">
                <a16:creationId xmlns:a16="http://schemas.microsoft.com/office/drawing/2014/main" xmlns="" id="{BD51BD7D-F0A8-FF46-9DAE-0EB0D7C680E2}"/>
              </a:ext>
            </a:extLst>
          </p:cNvPr>
          <p:cNvPicPr>
            <a:picLocks noChangeAspect="1"/>
          </p:cNvPicPr>
          <p:nvPr userDrawn="1"/>
        </p:nvPicPr>
        <p:blipFill>
          <a:blip r:embed="rId4"/>
          <a:stretch>
            <a:fillRect/>
          </a:stretch>
        </p:blipFill>
        <p:spPr>
          <a:xfrm>
            <a:off x="7279658" y="3692855"/>
            <a:ext cx="1536812" cy="993071"/>
          </a:xfrm>
          <a:prstGeom prst="rect">
            <a:avLst/>
          </a:prstGeom>
        </p:spPr>
      </p:pic>
    </p:spTree>
    <p:extLst>
      <p:ext uri="{BB962C8B-B14F-4D97-AF65-F5344CB8AC3E}">
        <p14:creationId xmlns:p14="http://schemas.microsoft.com/office/powerpoint/2010/main" val="7958497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nior Living 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6592" b="9172"/>
          <a:stretch/>
        </p:blipFill>
        <p:spPr>
          <a:xfrm>
            <a:off x="0" y="-1"/>
            <a:ext cx="9144000" cy="5135027"/>
          </a:xfrm>
          <a:prstGeom prst="rect">
            <a:avLst/>
          </a:prstGeom>
        </p:spPr>
      </p:pic>
      <p:grpSp>
        <p:nvGrpSpPr>
          <p:cNvPr id="14" name="Group 13">
            <a:extLst>
              <a:ext uri="{FF2B5EF4-FFF2-40B4-BE49-F238E27FC236}">
                <a16:creationId xmlns:a16="http://schemas.microsoft.com/office/drawing/2014/main" xmlns="" id="{E58BB10E-278F-C84A-AC82-0A53BB311C1F}"/>
              </a:ext>
            </a:extLst>
          </p:cNvPr>
          <p:cNvGrpSpPr/>
          <p:nvPr userDrawn="1"/>
        </p:nvGrpSpPr>
        <p:grpSpPr>
          <a:xfrm>
            <a:off x="0" y="1718604"/>
            <a:ext cx="9144000" cy="3424896"/>
            <a:chOff x="0" y="1727077"/>
            <a:chExt cx="9144000" cy="3424896"/>
          </a:xfrm>
        </p:grpSpPr>
        <p:sp>
          <p:nvSpPr>
            <p:cNvPr id="15" name="Right Triangle 14">
              <a:extLst>
                <a:ext uri="{FF2B5EF4-FFF2-40B4-BE49-F238E27FC236}">
                  <a16:creationId xmlns:a16="http://schemas.microsoft.com/office/drawing/2014/main" xmlns="" id="{1AF88107-E2A3-EE48-8EE9-D4DEB747E3FC}"/>
                </a:ext>
              </a:extLst>
            </p:cNvPr>
            <p:cNvSpPr/>
            <p:nvPr/>
          </p:nvSpPr>
          <p:spPr>
            <a:xfrm rot="16200000">
              <a:off x="5727578" y="1727077"/>
              <a:ext cx="3416422" cy="3416422"/>
            </a:xfrm>
            <a:prstGeom prst="rtTriangl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sp>
          <p:nvSpPr>
            <p:cNvPr id="16" name="Rectangle 15">
              <a:extLst>
                <a:ext uri="{FF2B5EF4-FFF2-40B4-BE49-F238E27FC236}">
                  <a16:creationId xmlns:a16="http://schemas.microsoft.com/office/drawing/2014/main" xmlns="" id="{97DB42BA-CCD3-D64D-B35A-FEE9D8512385}"/>
                </a:ext>
              </a:extLst>
            </p:cNvPr>
            <p:cNvSpPr/>
            <p:nvPr/>
          </p:nvSpPr>
          <p:spPr>
            <a:xfrm>
              <a:off x="0" y="4219880"/>
              <a:ext cx="9144000" cy="9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sp>
        <p:nvSpPr>
          <p:cNvPr id="13" name="Rectangle 12">
            <a:extLst>
              <a:ext uri="{FF2B5EF4-FFF2-40B4-BE49-F238E27FC236}">
                <a16:creationId xmlns:a16="http://schemas.microsoft.com/office/drawing/2014/main" xmlns="" id="{9D0611B7-8331-334D-82D8-E32832FE6B13}"/>
              </a:ext>
            </a:extLst>
          </p:cNvPr>
          <p:cNvSpPr/>
          <p:nvPr userDrawn="1"/>
        </p:nvSpPr>
        <p:spPr>
          <a:xfrm>
            <a:off x="1420667" y="2874723"/>
            <a:ext cx="7082548" cy="1126168"/>
          </a:xfrm>
          <a:prstGeom prst="rect">
            <a:avLst/>
          </a:prstGeom>
          <a:gradFill flip="none" rotWithShape="1">
            <a:gsLst>
              <a:gs pos="0">
                <a:srgbClr val="00B4D6">
                  <a:alpha val="90000"/>
                </a:srgbClr>
              </a:gs>
              <a:gs pos="77000">
                <a:srgbClr val="00B4D6">
                  <a:alpha val="90000"/>
                </a:srgbClr>
              </a:gs>
              <a:gs pos="100000">
                <a:srgbClr val="1B506F">
                  <a:alpha val="90000"/>
                </a:srgbClr>
              </a:gs>
              <a:gs pos="84000">
                <a:srgbClr val="1B506F">
                  <a:alpha val="90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nvGrpSpPr>
          <p:cNvPr id="20" name="Group 19">
            <a:extLst>
              <a:ext uri="{FF2B5EF4-FFF2-40B4-BE49-F238E27FC236}">
                <a16:creationId xmlns:a16="http://schemas.microsoft.com/office/drawing/2014/main" xmlns="" id="{31EBB4E6-2C0F-784C-B6F1-1E7CF008D9BD}"/>
              </a:ext>
            </a:extLst>
          </p:cNvPr>
          <p:cNvGrpSpPr/>
          <p:nvPr userDrawn="1"/>
        </p:nvGrpSpPr>
        <p:grpSpPr>
          <a:xfrm>
            <a:off x="0" y="1718604"/>
            <a:ext cx="9144000" cy="3424896"/>
            <a:chOff x="0" y="1727077"/>
            <a:chExt cx="9144000" cy="3424896"/>
          </a:xfrm>
        </p:grpSpPr>
        <p:sp>
          <p:nvSpPr>
            <p:cNvPr id="21" name="Right Triangle 20">
              <a:extLst>
                <a:ext uri="{FF2B5EF4-FFF2-40B4-BE49-F238E27FC236}">
                  <a16:creationId xmlns:a16="http://schemas.microsoft.com/office/drawing/2014/main" xmlns="" id="{2E23E03F-6F3A-E547-82E8-03146EDA81ED}"/>
                </a:ext>
              </a:extLst>
            </p:cNvPr>
            <p:cNvSpPr/>
            <p:nvPr/>
          </p:nvSpPr>
          <p:spPr>
            <a:xfrm rot="16200000">
              <a:off x="5727578" y="1727077"/>
              <a:ext cx="3416422" cy="3416422"/>
            </a:xfrm>
            <a:prstGeom prst="rtTriangl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sp>
          <p:nvSpPr>
            <p:cNvPr id="22" name="Rectangle 21">
              <a:extLst>
                <a:ext uri="{FF2B5EF4-FFF2-40B4-BE49-F238E27FC236}">
                  <a16:creationId xmlns:a16="http://schemas.microsoft.com/office/drawing/2014/main" xmlns="" id="{7430E265-395F-6243-B1DF-7E2153001EBF}"/>
                </a:ext>
              </a:extLst>
            </p:cNvPr>
            <p:cNvSpPr/>
            <p:nvPr/>
          </p:nvSpPr>
          <p:spPr>
            <a:xfrm>
              <a:off x="0" y="4219880"/>
              <a:ext cx="9144000" cy="9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sp>
        <p:nvSpPr>
          <p:cNvPr id="25" name="Rectangle 24">
            <a:extLst>
              <a:ext uri="{FF2B5EF4-FFF2-40B4-BE49-F238E27FC236}">
                <a16:creationId xmlns:a16="http://schemas.microsoft.com/office/drawing/2014/main" xmlns="" id="{2C2E9BD6-A2DD-674E-BF53-1D8D635EE73C}"/>
              </a:ext>
            </a:extLst>
          </p:cNvPr>
          <p:cNvSpPr/>
          <p:nvPr userDrawn="1"/>
        </p:nvSpPr>
        <p:spPr>
          <a:xfrm>
            <a:off x="1290303" y="2874723"/>
            <a:ext cx="1126168" cy="1126168"/>
          </a:xfrm>
          <a:prstGeom prst="rect">
            <a:avLst/>
          </a:prstGeom>
          <a:solidFill>
            <a:srgbClr val="1B5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pic>
        <p:nvPicPr>
          <p:cNvPr id="27" name="Picture 26">
            <a:extLst>
              <a:ext uri="{FF2B5EF4-FFF2-40B4-BE49-F238E27FC236}">
                <a16:creationId xmlns:a16="http://schemas.microsoft.com/office/drawing/2014/main" xmlns="" id="{9FF9FAD0-8715-134D-9C7D-DFB057E165F1}"/>
              </a:ext>
            </a:extLst>
          </p:cNvPr>
          <p:cNvPicPr>
            <a:picLocks noChangeAspect="1"/>
          </p:cNvPicPr>
          <p:nvPr userDrawn="1"/>
        </p:nvPicPr>
        <p:blipFill>
          <a:blip r:embed="rId3"/>
          <a:stretch>
            <a:fillRect/>
          </a:stretch>
        </p:blipFill>
        <p:spPr>
          <a:xfrm>
            <a:off x="1440351" y="3045288"/>
            <a:ext cx="826072" cy="759986"/>
          </a:xfrm>
          <a:prstGeom prst="rect">
            <a:avLst/>
          </a:prstGeom>
        </p:spPr>
      </p:pic>
      <p:pic>
        <p:nvPicPr>
          <p:cNvPr id="19" name="Picture 18">
            <a:extLst>
              <a:ext uri="{FF2B5EF4-FFF2-40B4-BE49-F238E27FC236}">
                <a16:creationId xmlns:a16="http://schemas.microsoft.com/office/drawing/2014/main" xmlns="" id="{1BD455C5-03D1-8F42-A883-3F46239D3E55}"/>
              </a:ext>
            </a:extLst>
          </p:cNvPr>
          <p:cNvPicPr>
            <a:picLocks noChangeAspect="1"/>
          </p:cNvPicPr>
          <p:nvPr userDrawn="1"/>
        </p:nvPicPr>
        <p:blipFill>
          <a:blip r:embed="rId4"/>
          <a:stretch>
            <a:fillRect/>
          </a:stretch>
        </p:blipFill>
        <p:spPr>
          <a:xfrm>
            <a:off x="7279658" y="3692855"/>
            <a:ext cx="1536812" cy="993071"/>
          </a:xfrm>
          <a:prstGeom prst="rect">
            <a:avLst/>
          </a:prstGeom>
        </p:spPr>
      </p:pic>
    </p:spTree>
    <p:extLst>
      <p:ext uri="{BB962C8B-B14F-4D97-AF65-F5344CB8AC3E}">
        <p14:creationId xmlns:p14="http://schemas.microsoft.com/office/powerpoint/2010/main" val="41830666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Business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8348" b="22706"/>
          <a:stretch/>
        </p:blipFill>
        <p:spPr>
          <a:xfrm>
            <a:off x="0" y="0"/>
            <a:ext cx="9144000" cy="4202933"/>
          </a:xfrm>
          <a:prstGeom prst="rect">
            <a:avLst/>
          </a:prstGeom>
        </p:spPr>
      </p:pic>
      <p:sp>
        <p:nvSpPr>
          <p:cNvPr id="18" name="Rectangle 17">
            <a:extLst>
              <a:ext uri="{FF2B5EF4-FFF2-40B4-BE49-F238E27FC236}">
                <a16:creationId xmlns:a16="http://schemas.microsoft.com/office/drawing/2014/main" xmlns="" id="{3DC0233C-EF5F-6B41-813E-C5E0EA693814}"/>
              </a:ext>
            </a:extLst>
          </p:cNvPr>
          <p:cNvSpPr/>
          <p:nvPr userDrawn="1"/>
        </p:nvSpPr>
        <p:spPr>
          <a:xfrm>
            <a:off x="1420667" y="2874723"/>
            <a:ext cx="7082548" cy="1126168"/>
          </a:xfrm>
          <a:prstGeom prst="rect">
            <a:avLst/>
          </a:prstGeom>
          <a:gradFill flip="none" rotWithShape="1">
            <a:gsLst>
              <a:gs pos="0">
                <a:srgbClr val="00B4D6">
                  <a:alpha val="90000"/>
                </a:srgbClr>
              </a:gs>
              <a:gs pos="77000">
                <a:srgbClr val="00B4D6">
                  <a:alpha val="90000"/>
                </a:srgbClr>
              </a:gs>
              <a:gs pos="100000">
                <a:srgbClr val="1B506F">
                  <a:alpha val="90000"/>
                </a:srgbClr>
              </a:gs>
              <a:gs pos="84000">
                <a:srgbClr val="1B506F">
                  <a:alpha val="90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nvGrpSpPr>
          <p:cNvPr id="24" name="Group 23">
            <a:extLst>
              <a:ext uri="{FF2B5EF4-FFF2-40B4-BE49-F238E27FC236}">
                <a16:creationId xmlns:a16="http://schemas.microsoft.com/office/drawing/2014/main" xmlns="" id="{96F78198-BF1B-BE45-A567-56ACF4D05CF4}"/>
              </a:ext>
            </a:extLst>
          </p:cNvPr>
          <p:cNvGrpSpPr/>
          <p:nvPr userDrawn="1"/>
        </p:nvGrpSpPr>
        <p:grpSpPr>
          <a:xfrm>
            <a:off x="0" y="1718604"/>
            <a:ext cx="9144000" cy="3424896"/>
            <a:chOff x="0" y="1727077"/>
            <a:chExt cx="9144000" cy="3424896"/>
          </a:xfrm>
        </p:grpSpPr>
        <p:sp>
          <p:nvSpPr>
            <p:cNvPr id="26" name="Right Triangle 25">
              <a:extLst>
                <a:ext uri="{FF2B5EF4-FFF2-40B4-BE49-F238E27FC236}">
                  <a16:creationId xmlns:a16="http://schemas.microsoft.com/office/drawing/2014/main" xmlns="" id="{83C84AE2-04D1-9D4F-934A-E1EC57D3B1DE}"/>
                </a:ext>
              </a:extLst>
            </p:cNvPr>
            <p:cNvSpPr/>
            <p:nvPr/>
          </p:nvSpPr>
          <p:spPr>
            <a:xfrm rot="16200000">
              <a:off x="5727578" y="1727077"/>
              <a:ext cx="3416422" cy="3416422"/>
            </a:xfrm>
            <a:prstGeom prst="rtTriangl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sp>
          <p:nvSpPr>
            <p:cNvPr id="28" name="Rectangle 27">
              <a:extLst>
                <a:ext uri="{FF2B5EF4-FFF2-40B4-BE49-F238E27FC236}">
                  <a16:creationId xmlns:a16="http://schemas.microsoft.com/office/drawing/2014/main" xmlns="" id="{84B68304-CE19-B843-BD23-706EA3278E94}"/>
                </a:ext>
              </a:extLst>
            </p:cNvPr>
            <p:cNvSpPr/>
            <p:nvPr/>
          </p:nvSpPr>
          <p:spPr>
            <a:xfrm>
              <a:off x="0" y="4219880"/>
              <a:ext cx="9144000" cy="9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grpSp>
      <p:sp>
        <p:nvSpPr>
          <p:cNvPr id="31" name="Rectangle 30">
            <a:extLst>
              <a:ext uri="{FF2B5EF4-FFF2-40B4-BE49-F238E27FC236}">
                <a16:creationId xmlns:a16="http://schemas.microsoft.com/office/drawing/2014/main" xmlns="" id="{BCD1D199-B502-0149-9638-BC85F8844779}"/>
              </a:ext>
            </a:extLst>
          </p:cNvPr>
          <p:cNvSpPr/>
          <p:nvPr userDrawn="1"/>
        </p:nvSpPr>
        <p:spPr>
          <a:xfrm>
            <a:off x="1290303" y="2874723"/>
            <a:ext cx="1126168" cy="1126168"/>
          </a:xfrm>
          <a:prstGeom prst="rect">
            <a:avLst/>
          </a:prstGeom>
          <a:solidFill>
            <a:srgbClr val="1B5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
            </a:endParaRPr>
          </a:p>
        </p:txBody>
      </p:sp>
      <p:pic>
        <p:nvPicPr>
          <p:cNvPr id="32" name="Picture 31">
            <a:extLst>
              <a:ext uri="{FF2B5EF4-FFF2-40B4-BE49-F238E27FC236}">
                <a16:creationId xmlns:a16="http://schemas.microsoft.com/office/drawing/2014/main" xmlns="" id="{0A5BC213-1A1B-754A-891A-7F5628B126E0}"/>
              </a:ext>
            </a:extLst>
          </p:cNvPr>
          <p:cNvPicPr>
            <a:picLocks noChangeAspect="1"/>
          </p:cNvPicPr>
          <p:nvPr userDrawn="1"/>
        </p:nvPicPr>
        <p:blipFill>
          <a:blip r:embed="rId3"/>
          <a:stretch>
            <a:fillRect/>
          </a:stretch>
        </p:blipFill>
        <p:spPr>
          <a:xfrm>
            <a:off x="1439789" y="3087840"/>
            <a:ext cx="827196" cy="699935"/>
          </a:xfrm>
          <a:prstGeom prst="rect">
            <a:avLst/>
          </a:prstGeom>
        </p:spPr>
      </p:pic>
      <p:pic>
        <p:nvPicPr>
          <p:cNvPr id="11" name="Picture 10">
            <a:extLst>
              <a:ext uri="{FF2B5EF4-FFF2-40B4-BE49-F238E27FC236}">
                <a16:creationId xmlns:a16="http://schemas.microsoft.com/office/drawing/2014/main" xmlns="" id="{4848A710-CF2D-5248-A758-1FA8429D0930}"/>
              </a:ext>
            </a:extLst>
          </p:cNvPr>
          <p:cNvPicPr>
            <a:picLocks noChangeAspect="1"/>
          </p:cNvPicPr>
          <p:nvPr userDrawn="1"/>
        </p:nvPicPr>
        <p:blipFill>
          <a:blip r:embed="rId4"/>
          <a:stretch>
            <a:fillRect/>
          </a:stretch>
        </p:blipFill>
        <p:spPr>
          <a:xfrm>
            <a:off x="7279658" y="3692855"/>
            <a:ext cx="1536812" cy="993071"/>
          </a:xfrm>
          <a:prstGeom prst="rect">
            <a:avLst/>
          </a:prstGeom>
        </p:spPr>
      </p:pic>
    </p:spTree>
    <p:extLst>
      <p:ext uri="{BB962C8B-B14F-4D97-AF65-F5344CB8AC3E}">
        <p14:creationId xmlns:p14="http://schemas.microsoft.com/office/powerpoint/2010/main" val="32809394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0B10295-7887-2D42-8F89-878B8F068D08}"/>
              </a:ext>
            </a:extLst>
          </p:cNvPr>
          <p:cNvCxnSpPr>
            <a:cxnSpLocks/>
          </p:cNvCxnSpPr>
          <p:nvPr userDrawn="1"/>
        </p:nvCxnSpPr>
        <p:spPr>
          <a:xfrm>
            <a:off x="2281119" y="1429616"/>
            <a:ext cx="5491734" cy="0"/>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xmlns="" id="{58F650A5-BA5B-C649-93BC-6CB1F13FE6BB}"/>
              </a:ext>
            </a:extLst>
          </p:cNvPr>
          <p:cNvPicPr>
            <a:picLocks noChangeAspect="1"/>
          </p:cNvPicPr>
          <p:nvPr userDrawn="1"/>
        </p:nvPicPr>
        <p:blipFill rotWithShape="1">
          <a:blip r:embed="rId2"/>
          <a:srcRect l="25148" t="10230" r="-1258" b="4248"/>
          <a:stretch/>
        </p:blipFill>
        <p:spPr>
          <a:xfrm>
            <a:off x="0" y="-1"/>
            <a:ext cx="813546" cy="5143501"/>
          </a:xfrm>
          <a:prstGeom prst="rect">
            <a:avLst/>
          </a:prstGeom>
        </p:spPr>
      </p:pic>
      <p:cxnSp>
        <p:nvCxnSpPr>
          <p:cNvPr id="21" name="Straight Connector 20">
            <a:extLst>
              <a:ext uri="{FF2B5EF4-FFF2-40B4-BE49-F238E27FC236}">
                <a16:creationId xmlns:a16="http://schemas.microsoft.com/office/drawing/2014/main" xmlns="" id="{6D28E589-4488-B04E-83E8-0DB0D943203E}"/>
              </a:ext>
            </a:extLst>
          </p:cNvPr>
          <p:cNvCxnSpPr>
            <a:cxnSpLocks/>
          </p:cNvCxnSpPr>
          <p:nvPr userDrawn="1"/>
        </p:nvCxnSpPr>
        <p:spPr>
          <a:xfrm>
            <a:off x="2281119" y="3487330"/>
            <a:ext cx="5491734" cy="0"/>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xmlns="" id="{007C52FC-5279-1549-B9E8-B5EB23B9F56D}"/>
              </a:ext>
            </a:extLst>
          </p:cNvPr>
          <p:cNvSpPr/>
          <p:nvPr userDrawn="1"/>
        </p:nvSpPr>
        <p:spPr>
          <a:xfrm>
            <a:off x="6952129" y="4350124"/>
            <a:ext cx="2191871" cy="79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
            </a:endParaRPr>
          </a:p>
        </p:txBody>
      </p:sp>
    </p:spTree>
    <p:extLst>
      <p:ext uri="{BB962C8B-B14F-4D97-AF65-F5344CB8AC3E}">
        <p14:creationId xmlns:p14="http://schemas.microsoft.com/office/powerpoint/2010/main" val="29069455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ideba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4F9824-0234-074D-B062-627CD86AA72A}"/>
              </a:ext>
            </a:extLst>
          </p:cNvPr>
          <p:cNvPicPr>
            <a:picLocks noChangeAspect="1"/>
          </p:cNvPicPr>
          <p:nvPr userDrawn="1"/>
        </p:nvPicPr>
        <p:blipFill rotWithShape="1">
          <a:blip r:embed="rId2"/>
          <a:srcRect l="69820" t="10230" r="-1258" b="4248"/>
          <a:stretch/>
        </p:blipFill>
        <p:spPr>
          <a:xfrm>
            <a:off x="-8333" y="-1"/>
            <a:ext cx="336035" cy="5143501"/>
          </a:xfrm>
          <a:prstGeom prst="rect">
            <a:avLst/>
          </a:prstGeom>
        </p:spPr>
      </p:pic>
    </p:spTree>
    <p:extLst>
      <p:ext uri="{BB962C8B-B14F-4D97-AF65-F5344CB8AC3E}">
        <p14:creationId xmlns:p14="http://schemas.microsoft.com/office/powerpoint/2010/main" val="26479956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userDrawn="1"/>
        </p:nvSpPr>
        <p:spPr bwMode="gray">
          <a:xfrm>
            <a:off x="0" y="4951705"/>
            <a:ext cx="8991600" cy="123111"/>
          </a:xfrm>
          <a:prstGeom prst="rect">
            <a:avLst/>
          </a:prstGeom>
        </p:spPr>
        <p:txBody>
          <a:bodyPr vert="horz" wrap="square" lIns="0" tIns="0" rIns="0" bIns="0" rtlCol="0" anchor="ctr">
            <a:spAutoFit/>
          </a:bodyPr>
          <a:lstStyle/>
          <a:p>
            <a:pPr marL="0" algn="r" defTabSz="914400" rtl="0" eaLnBrk="1" latinLnBrk="0" hangingPunct="1"/>
            <a:r>
              <a:rPr lang="en-US" sz="800" b="0" i="0" kern="1200" dirty="0">
                <a:solidFill>
                  <a:srgbClr val="87898A">
                    <a:alpha val="50000"/>
                  </a:srgbClr>
                </a:solidFill>
                <a:latin typeface="+mn-lt"/>
                <a:ea typeface="+mn-ea"/>
                <a:cs typeface="Arial"/>
              </a:rPr>
              <a:t>GUIDEONE INSURANCE  /  </a:t>
            </a:r>
            <a:fld id="{6C5AF65D-6854-49AF-ABC5-48B5BA0EA842}" type="slidenum">
              <a:rPr lang="en-US" sz="800" b="0" i="0" kern="1200" smtClean="0">
                <a:solidFill>
                  <a:srgbClr val="87898A">
                    <a:alpha val="50000"/>
                  </a:srgbClr>
                </a:solidFill>
                <a:latin typeface="+mn-lt"/>
                <a:ea typeface="+mn-ea"/>
                <a:cs typeface="Arial"/>
              </a:rPr>
              <a:pPr marL="0" algn="r" defTabSz="914400" rtl="0" eaLnBrk="1" latinLnBrk="0" hangingPunct="1"/>
              <a:t>‹#›</a:t>
            </a:fld>
            <a:endParaRPr lang="en-US" sz="800" b="0" i="0" kern="1200" dirty="0">
              <a:solidFill>
                <a:srgbClr val="87898A">
                  <a:alpha val="50000"/>
                </a:srgbClr>
              </a:solidFill>
              <a:latin typeface="+mn-lt"/>
              <a:ea typeface="+mn-ea"/>
              <a:cs typeface="Arial"/>
            </a:endParaRPr>
          </a:p>
        </p:txBody>
      </p:sp>
    </p:spTree>
    <p:extLst>
      <p:ext uri="{BB962C8B-B14F-4D97-AF65-F5344CB8AC3E}">
        <p14:creationId xmlns:p14="http://schemas.microsoft.com/office/powerpoint/2010/main" val="1849175124"/>
      </p:ext>
    </p:extLst>
  </p:cSld>
  <p:clrMap bg1="lt1" tx1="dk1" bg2="lt2" tx2="dk2" accent1="accent1" accent2="accent2" accent3="accent3" accent4="accent4" accent5="accent5" accent6="accent6" hlink="hlink" folHlink="folHlink"/>
  <p:sldLayoutIdLst>
    <p:sldLayoutId id="2147483652" r:id="rId1"/>
    <p:sldLayoutId id="2147483685" r:id="rId2"/>
    <p:sldLayoutId id="2147483686" r:id="rId3"/>
    <p:sldLayoutId id="2147483687" r:id="rId4"/>
    <p:sldLayoutId id="2147483688" r:id="rId5"/>
    <p:sldLayoutId id="2147483689" r:id="rId6"/>
    <p:sldLayoutId id="2147483690" r:id="rId7"/>
    <p:sldLayoutId id="2147483691" r:id="rId8"/>
    <p:sldLayoutId id="2147483679" r:id="rId9"/>
    <p:sldLayoutId id="2147483692" r:id="rId10"/>
  </p:sldLayoutIdLst>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xStyles>
    <p:titleStyle>
      <a:lvl1pPr marL="0" indent="0" algn="l" defTabSz="457200" rtl="0" eaLnBrk="1" latinLnBrk="0" hangingPunct="1">
        <a:spcBef>
          <a:spcPct val="0"/>
        </a:spcBef>
        <a:buNone/>
        <a:defRPr sz="2400" b="1" i="0" kern="1200" baseline="0">
          <a:solidFill>
            <a:schemeClr val="accent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file:///\\filer01\Salesdev\Sales%20Development\Sales%20Training\Product%20Enahncements%202020\Marketing%20Material\New%20GuideVantage%20Coverage%20Enhancement%20Flyer.pdf"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file:///\\filer01\Salesdev\Sales%20Development\Sales%20Training\Product%20Enahncements%202020\Forms\GuideVantage%20Coverage%20Enhancement%20Form.pdf"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file:///\\filer01\Salesdev\Sales%20Development\Sales%20Training\Product%20Enahncements%202020\Marketing%20Material\New%20Business%20Auto%20Coverage%20Flyer.pdf" TargetMode="External"/><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hyperlink" Target="file:///\\filer01\Salesdev\Sales%20Development\Sales%20Training\Product%20Enahncements%202020\Forms\GuideVantage%20Auto%20Enhancement%20Form.pdf"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https://www.guideone.com/sites/default/files/VAS_Roost_logo.png" TargetMode="External"/><Relationship Id="rId13" Type="http://schemas.openxmlformats.org/officeDocument/2006/relationships/image" Target="../media/image28.png"/><Relationship Id="rId3" Type="http://schemas.openxmlformats.org/officeDocument/2006/relationships/hyperlink" Target="file:///\\policyholder\guidevantage\gc3" TargetMode="External"/><Relationship Id="rId7" Type="http://schemas.openxmlformats.org/officeDocument/2006/relationships/hyperlink" Target="file:///\\policyholder\guidevantage\property-sensors" TargetMode="External"/><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https://www.guideone.com/sites/default/files/VAS_HRGuide_logo.png" TargetMode="External"/><Relationship Id="rId11" Type="http://schemas.openxmlformats.org/officeDocument/2006/relationships/image" Target="../media/image26.png"/><Relationship Id="rId5" Type="http://schemas.openxmlformats.org/officeDocument/2006/relationships/hyperlink" Target="file:///\\policyholder\guidevantage\hrguide" TargetMode="External"/><Relationship Id="rId10" Type="http://schemas.openxmlformats.org/officeDocument/2006/relationships/image" Target="https://www.guideone.com/sites/default/files/VAS_STOPit_logo.png" TargetMode="External"/><Relationship Id="rId4" Type="http://schemas.openxmlformats.org/officeDocument/2006/relationships/image" Target="https://www.guideone.com/sites/default/files/VAS_GC3_logo.png" TargetMode="External"/><Relationship Id="rId9" Type="http://schemas.openxmlformats.org/officeDocument/2006/relationships/hyperlink" Target="file:///\\policyholder\guidevantage\stop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jointcommission.org/" TargetMode="External"/><Relationship Id="rId7" Type="http://schemas.openxmlformats.org/officeDocument/2006/relationships/hyperlink" Target="https://c-q-l.org/accreditation/currently-accredited-organizations" TargetMode="External"/><Relationship Id="rId2" Type="http://schemas.openxmlformats.org/officeDocument/2006/relationships/hyperlink" Target="http://carf.org/home/" TargetMode="External"/><Relationship Id="rId1" Type="http://schemas.openxmlformats.org/officeDocument/2006/relationships/slideLayout" Target="../slideLayouts/slideLayout9.xml"/><Relationship Id="rId6" Type="http://schemas.openxmlformats.org/officeDocument/2006/relationships/hyperlink" Target="https://www.c-q-l.org/" TargetMode="External"/><Relationship Id="rId5" Type="http://schemas.openxmlformats.org/officeDocument/2006/relationships/hyperlink" Target="http://coanet.org/accreditation/who-is-accredited/who-is-accredited-search/" TargetMode="External"/><Relationship Id="rId4" Type="http://schemas.openxmlformats.org/officeDocument/2006/relationships/hyperlink" Target="http://coanet.org/ho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hyperlink" Target="file:///\\filer01\Salesdev\Sales%20Development\Sales%20Training\Product%20Enahncements%202020\Marketing%20Material\New%20Nonprofit%20Brochure.pdf"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ap1.guidehome.com/GuideLink/static-web-content/Nonprofit_Edu_SLC/Resources/Summaries/NPHS%20Program%20Summary_Aug2019.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ap1.guidehome.com/GuideLink/static-web-content/Nonprofit_Edu_SLC/Resources/Summaries/NPHS%20Program%20Sumhttps:/ap1.guidehome.com/GuideLink/static-web-content/Nonprofit_Edu_SLC/Resources/Summaries/NPHS%20Program%20Summary_Aug2019.pdfmary_Aug2019.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xmlns="" id="{186EA4C9-9525-FE49-9598-E4D9A953E37D}"/>
              </a:ext>
            </a:extLst>
          </p:cNvPr>
          <p:cNvSpPr txBox="1">
            <a:spLocks/>
          </p:cNvSpPr>
          <p:nvPr/>
        </p:nvSpPr>
        <p:spPr>
          <a:xfrm>
            <a:off x="2281120" y="1436299"/>
            <a:ext cx="6558080" cy="1484701"/>
          </a:xfrm>
          <a:prstGeom prst="rect">
            <a:avLst/>
          </a:prstGeom>
        </p:spPr>
        <p:txBody>
          <a:bodyPr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500"/>
              </a:spcAft>
              <a:buNone/>
            </a:pPr>
            <a:r>
              <a:rPr lang="en-US" b="1" cap="all" dirty="0" smtClean="0">
                <a:solidFill>
                  <a:srgbClr val="00B4D6"/>
                </a:solidFill>
                <a:latin typeface="+mj-lt"/>
              </a:rPr>
              <a:t>Nonprofit &amp; Human Service  </a:t>
            </a:r>
          </a:p>
          <a:p>
            <a:pPr marL="0" indent="0">
              <a:spcAft>
                <a:spcPts val="1500"/>
              </a:spcAft>
              <a:buNone/>
            </a:pPr>
            <a:r>
              <a:rPr lang="en-US" b="1" cap="all" dirty="0" smtClean="0">
                <a:solidFill>
                  <a:srgbClr val="00B4D6"/>
                </a:solidFill>
                <a:latin typeface="+mj-lt"/>
              </a:rPr>
              <a:t>Program Overview</a:t>
            </a:r>
          </a:p>
        </p:txBody>
      </p:sp>
    </p:spTree>
    <p:extLst>
      <p:ext uri="{BB962C8B-B14F-4D97-AF65-F5344CB8AC3E}">
        <p14:creationId xmlns:p14="http://schemas.microsoft.com/office/powerpoint/2010/main" val="28470548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8560" y="275783"/>
            <a:ext cx="79184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all" spc="0" normalizeH="0" baseline="0" noProof="0" dirty="0">
                <a:ln>
                  <a:noFill/>
                </a:ln>
                <a:solidFill>
                  <a:srgbClr val="00B4D6"/>
                </a:solidFill>
                <a:effectLst/>
                <a:uLnTx/>
                <a:uFillTx/>
                <a:latin typeface="Arial"/>
                <a:ea typeface="+mn-ea"/>
                <a:cs typeface="+mn-cs"/>
              </a:rPr>
              <a:t>Human Services Professional Liability (HS)</a:t>
            </a:r>
          </a:p>
        </p:txBody>
      </p:sp>
      <p:sp>
        <p:nvSpPr>
          <p:cNvPr id="3" name="Rectangle 2"/>
          <p:cNvSpPr/>
          <p:nvPr/>
        </p:nvSpPr>
        <p:spPr>
          <a:xfrm>
            <a:off x="648560" y="884583"/>
            <a:ext cx="6876857" cy="3901068"/>
          </a:xfrm>
          <a:prstGeom prst="rect">
            <a:avLst/>
          </a:prstGeom>
        </p:spPr>
        <p:txBody>
          <a:bodyPr wrap="square">
            <a:spAutoFit/>
          </a:bodyPr>
          <a:lstStyle/>
          <a:p>
            <a:pPr marL="171450" marR="0" lvl="0" indent="-171450" algn="l" defTabSz="914400" rtl="0" eaLnBrk="1" fontAlgn="auto" latinLnBrk="0" hangingPunct="1">
              <a:lnSpc>
                <a:spcPts val="1500"/>
              </a:lnSpc>
              <a:spcBef>
                <a:spcPts val="0"/>
              </a:spcBef>
              <a:spcAft>
                <a:spcPts val="600"/>
              </a:spcAft>
              <a:buClr>
                <a:srgbClr val="FCB53B"/>
              </a:buClr>
              <a:buSzPct val="140000"/>
              <a:buFont typeface=".AppleSystemUIFont"/>
              <a:buChar char="+"/>
              <a:tabLst/>
              <a:defRPr/>
            </a:pPr>
            <a:r>
              <a:rPr kumimoji="0" lang="en-US" sz="1250" b="1" i="0" u="none" strike="noStrike" kern="1200" cap="none" spc="0" normalizeH="0" baseline="0" noProof="0" dirty="0">
                <a:ln>
                  <a:noFill/>
                </a:ln>
                <a:solidFill>
                  <a:srgbClr val="545759"/>
                </a:solidFill>
                <a:effectLst/>
                <a:uLnTx/>
                <a:uFillTx/>
                <a:latin typeface="Arial"/>
                <a:ea typeface="+mn-ea"/>
                <a:cs typeface="+mn-cs"/>
              </a:rPr>
              <a:t>Highlights of our new form: </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a:ln>
                  <a:noFill/>
                </a:ln>
                <a:solidFill>
                  <a:srgbClr val="545759"/>
                </a:solidFill>
                <a:effectLst/>
                <a:uLnTx/>
                <a:uFillTx/>
                <a:latin typeface="Arial"/>
                <a:ea typeface="+mn-ea"/>
                <a:cs typeface="+mn-cs"/>
              </a:rPr>
              <a:t>Flexibility to craft custom coverage to add specific professionals or carve out coverage depending on situation</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a:ln>
                  <a:noFill/>
                </a:ln>
                <a:solidFill>
                  <a:srgbClr val="545759"/>
                </a:solidFill>
                <a:effectLst/>
                <a:uLnTx/>
                <a:uFillTx/>
                <a:latin typeface="Arial"/>
                <a:ea typeface="+mn-ea"/>
                <a:cs typeface="+mn-cs"/>
              </a:rPr>
              <a:t>Deductible options available</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a:ln>
                  <a:noFill/>
                </a:ln>
                <a:solidFill>
                  <a:srgbClr val="545759"/>
                </a:solidFill>
                <a:effectLst/>
                <a:uLnTx/>
                <a:uFillTx/>
                <a:latin typeface="Arial"/>
                <a:ea typeface="+mn-ea"/>
                <a:cs typeface="+mn-cs"/>
              </a:rPr>
              <a:t>Occurrence or Claims </a:t>
            </a:r>
            <a:r>
              <a:rPr kumimoji="0" lang="en-US" sz="1200" b="0" i="0" u="none" strike="noStrike" kern="1200" cap="none" spc="0" normalizeH="0" baseline="0" noProof="0" dirty="0" smtClean="0">
                <a:ln>
                  <a:noFill/>
                </a:ln>
                <a:solidFill>
                  <a:srgbClr val="545759"/>
                </a:solidFill>
                <a:effectLst/>
                <a:uLnTx/>
                <a:uFillTx/>
                <a:latin typeface="Arial"/>
                <a:ea typeface="+mn-ea"/>
                <a:cs typeface="+mn-cs"/>
              </a:rPr>
              <a:t>Made</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Defense outside the limits</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Separate limits from GL</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Vicarious liability included for contracted professionals when underlying med mal in place for $1m  (Doctors, Psychiatrists, Dentists, etc.)</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a:ln>
                  <a:noFill/>
                </a:ln>
                <a:solidFill>
                  <a:srgbClr val="545759"/>
                </a:solidFill>
                <a:effectLst/>
                <a:uLnTx/>
                <a:uFillTx/>
                <a:latin typeface="Arial"/>
                <a:ea typeface="+mn-ea"/>
                <a:cs typeface="+mn-cs"/>
              </a:rPr>
              <a:t>Ability to offer PL on an incidental basis for nominal </a:t>
            </a:r>
            <a:r>
              <a:rPr kumimoji="0" lang="en-US" sz="1200" b="0" i="0" u="none" strike="noStrike" kern="1200" cap="none" spc="0" normalizeH="0" baseline="0" noProof="0" dirty="0" smtClean="0">
                <a:ln>
                  <a:noFill/>
                </a:ln>
                <a:solidFill>
                  <a:srgbClr val="545759"/>
                </a:solidFill>
                <a:effectLst/>
                <a:uLnTx/>
                <a:uFillTx/>
                <a:latin typeface="Arial"/>
                <a:ea typeface="+mn-ea"/>
                <a:cs typeface="+mn-cs"/>
              </a:rPr>
              <a:t>charge </a:t>
            </a:r>
          </a:p>
          <a:p>
            <a:pPr marL="628650" marR="0" lvl="1" indent="-171450" algn="l" defTabSz="914400" rtl="0" eaLnBrk="1" fontAlgn="auto" latinLnBrk="0" hangingPunct="1">
              <a:lnSpc>
                <a:spcPts val="1500"/>
              </a:lnSpc>
              <a:spcBef>
                <a:spcPts val="0"/>
              </a:spcBef>
              <a:spcAft>
                <a:spcPts val="9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“Medical Director” covered automatically even with some incidental medical duties: </a:t>
            </a:r>
            <a:r>
              <a:rPr kumimoji="0" lang="en-US" sz="1200" b="0" i="1" u="none" strike="noStrike" kern="1200" cap="none" spc="0" normalizeH="0" baseline="0" noProof="0" dirty="0" smtClean="0">
                <a:ln>
                  <a:noFill/>
                </a:ln>
                <a:solidFill>
                  <a:srgbClr val="545759"/>
                </a:solidFill>
                <a:effectLst/>
                <a:uLnTx/>
                <a:uFillTx/>
                <a:latin typeface="Arial"/>
                <a:ea typeface="+mn-ea"/>
                <a:cs typeface="+mn-cs"/>
              </a:rPr>
              <a:t> </a:t>
            </a:r>
          </a:p>
          <a:p>
            <a:pPr marL="457200" marR="0" lvl="1" indent="0" algn="l" defTabSz="914400" rtl="0" eaLnBrk="1" fontAlgn="auto" latinLnBrk="0" hangingPunct="1">
              <a:lnSpc>
                <a:spcPts val="1500"/>
              </a:lnSpc>
              <a:spcBef>
                <a:spcPts val="0"/>
              </a:spcBef>
              <a:spcAft>
                <a:spcPts val="900"/>
              </a:spcAft>
              <a:buClr>
                <a:srgbClr val="FCB53B"/>
              </a:buClr>
              <a:buSzPct val="140000"/>
              <a:buFontTx/>
              <a:buNone/>
              <a:tabLst/>
              <a:defRPr/>
            </a:pPr>
            <a:r>
              <a:rPr kumimoji="0" lang="en-US" sz="1200" b="0" i="1" u="none" strike="noStrike" kern="1200" cap="none" spc="0" normalizeH="0" baseline="0" noProof="0" dirty="0" smtClean="0">
                <a:ln>
                  <a:noFill/>
                </a:ln>
                <a:solidFill>
                  <a:srgbClr val="545759"/>
                </a:solidFill>
                <a:effectLst/>
                <a:uLnTx/>
                <a:uFillTx/>
                <a:latin typeface="Arial"/>
                <a:ea typeface="+mn-ea"/>
                <a:cs typeface="+mn-cs"/>
              </a:rPr>
              <a:t> “A medical director may, from time to time, perform incidental, ancillary, and non-invasive medical services as part of their regular duties for you.”</a:t>
            </a:r>
          </a:p>
          <a:p>
            <a:pPr marL="457200" marR="0" lvl="1" indent="0" algn="l" defTabSz="914400" rtl="0" eaLnBrk="1" fontAlgn="auto" latinLnBrk="0" hangingPunct="1">
              <a:lnSpc>
                <a:spcPts val="1500"/>
              </a:lnSpc>
              <a:spcBef>
                <a:spcPts val="0"/>
              </a:spcBef>
              <a:spcAft>
                <a:spcPts val="600"/>
              </a:spcAft>
              <a:buClr>
                <a:srgbClr val="FCB53B"/>
              </a:buClr>
              <a:buSzPct val="140000"/>
              <a:buFontTx/>
              <a:buNone/>
              <a:tabLst/>
              <a:defRPr/>
            </a:pPr>
            <a:r>
              <a:rPr kumimoji="0" lang="en-US" sz="1100" b="0" i="0" u="none" strike="noStrike" kern="1200" cap="none" spc="0" normalizeH="0" baseline="0" noProof="0" dirty="0">
                <a:ln>
                  <a:noFill/>
                </a:ln>
                <a:solidFill>
                  <a:srgbClr val="545759"/>
                </a:solidFill>
                <a:effectLst/>
                <a:uLnTx/>
                <a:uFillTx/>
                <a:latin typeface="Arial"/>
                <a:ea typeface="+mn-ea"/>
                <a:cs typeface="+mn-cs"/>
              </a:rPr>
              <a:t> </a:t>
            </a:r>
            <a:r>
              <a:rPr kumimoji="0" lang="en-US" sz="1100" b="0" i="0" u="none" strike="noStrike" kern="1200" cap="none" spc="0" normalizeH="0" baseline="0" noProof="0" dirty="0" smtClean="0">
                <a:ln>
                  <a:noFill/>
                </a:ln>
                <a:solidFill>
                  <a:srgbClr val="545759"/>
                </a:solidFill>
                <a:effectLst/>
                <a:uLnTx/>
                <a:uFillTx/>
                <a:latin typeface="Arial"/>
                <a:ea typeface="+mn-ea"/>
                <a:cs typeface="+mn-cs"/>
              </a:rPr>
              <a:t>     </a:t>
            </a:r>
            <a:endParaRPr kumimoji="0" lang="en-US" sz="1100" b="0" i="0" u="none" strike="noStrike" kern="1200" cap="none" spc="0" normalizeH="0" baseline="0" noProof="0" dirty="0">
              <a:ln>
                <a:noFill/>
              </a:ln>
              <a:solidFill>
                <a:srgbClr val="545759"/>
              </a:solidFill>
              <a:effectLst/>
              <a:uLnTx/>
              <a:uFillTx/>
              <a:latin typeface="Arial"/>
              <a:ea typeface="+mn-ea"/>
              <a:cs typeface="+mn-cs"/>
            </a:endParaRPr>
          </a:p>
        </p:txBody>
      </p:sp>
    </p:spTree>
    <p:extLst>
      <p:ext uri="{BB962C8B-B14F-4D97-AF65-F5344CB8AC3E}">
        <p14:creationId xmlns:p14="http://schemas.microsoft.com/office/powerpoint/2010/main" val="25514266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8170" y="1092578"/>
            <a:ext cx="7399328" cy="2939266"/>
          </a:xfrm>
          <a:prstGeom prst="rect">
            <a:avLst/>
          </a:prstGeom>
        </p:spPr>
        <p:txBody>
          <a:bodyPr wrap="square">
            <a:spAutoFit/>
          </a:bodyPr>
          <a:lstStyle/>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r>
              <a:rPr kumimoji="0" lang="en-US" sz="1250" b="0" i="0" u="none" strike="noStrike" kern="1200" cap="none" spc="0" normalizeH="0" baseline="0" noProof="0" dirty="0" smtClean="0">
                <a:ln>
                  <a:noFill/>
                </a:ln>
                <a:solidFill>
                  <a:srgbClr val="545759"/>
                </a:solidFill>
                <a:effectLst/>
                <a:uLnTx/>
                <a:uFillTx/>
                <a:latin typeface="Arial"/>
                <a:ea typeface="+mn-ea"/>
                <a:cs typeface="+mn-cs"/>
              </a:rPr>
              <a:t>Available on either Occurrence or Claims-Made basis</a:t>
            </a:r>
          </a:p>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r>
              <a:rPr kumimoji="0" lang="en-US" sz="1250" b="0" i="0" u="none" strike="noStrike" kern="1200" cap="none" spc="0" normalizeH="0" baseline="0" noProof="0" dirty="0">
                <a:ln>
                  <a:noFill/>
                </a:ln>
                <a:solidFill>
                  <a:srgbClr val="545759"/>
                </a:solidFill>
                <a:effectLst/>
                <a:uLnTx/>
                <a:uFillTx/>
                <a:latin typeface="Arial"/>
                <a:ea typeface="+mn-ea"/>
                <a:cs typeface="+mn-cs"/>
              </a:rPr>
              <a:t>Separate limits from GL &amp; PL</a:t>
            </a:r>
          </a:p>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r>
              <a:rPr kumimoji="0" lang="en-US" sz="1250" b="0" i="0" u="none" strike="noStrike" kern="1200" cap="none" spc="0" normalizeH="0" baseline="0" noProof="0" dirty="0" smtClean="0">
                <a:ln>
                  <a:noFill/>
                </a:ln>
                <a:solidFill>
                  <a:srgbClr val="545759"/>
                </a:solidFill>
                <a:effectLst/>
                <a:uLnTx/>
                <a:uFillTx/>
                <a:latin typeface="Arial"/>
                <a:ea typeface="+mn-ea"/>
                <a:cs typeface="+mn-cs"/>
              </a:rPr>
              <a:t>Same form used for all of our niches</a:t>
            </a:r>
          </a:p>
          <a:p>
            <a:pPr marL="171450" marR="0" lvl="0" indent="-171450" algn="l" defTabSz="914400" rtl="0" eaLnBrk="1" fontAlgn="auto" latinLnBrk="0" hangingPunct="1">
              <a:lnSpc>
                <a:spcPts val="1500"/>
              </a:lnSpc>
              <a:spcBef>
                <a:spcPts val="0"/>
              </a:spcBef>
              <a:spcAft>
                <a:spcPts val="600"/>
              </a:spcAft>
              <a:buClr>
                <a:srgbClr val="FCB53B"/>
              </a:buClr>
              <a:buSzPct val="140000"/>
              <a:buFont typeface=".AppleSystemUIFont"/>
              <a:buChar char="+"/>
              <a:tabLst/>
              <a:defRPr/>
            </a:pPr>
            <a:r>
              <a:rPr kumimoji="0" lang="en-US" sz="1250" b="0" i="0" u="none" strike="noStrike" kern="1200" cap="none" spc="0" normalizeH="0" baseline="0" noProof="0" dirty="0" smtClean="0">
                <a:ln>
                  <a:noFill/>
                </a:ln>
                <a:solidFill>
                  <a:srgbClr val="545759"/>
                </a:solidFill>
                <a:effectLst/>
                <a:uLnTx/>
                <a:uFillTx/>
                <a:latin typeface="Arial"/>
                <a:ea typeface="+mn-ea"/>
                <a:cs typeface="+mn-cs"/>
              </a:rPr>
              <a:t>Coverage allows </a:t>
            </a:r>
            <a:r>
              <a:rPr kumimoji="0" lang="en-US" sz="1250" b="0" i="0" u="none" strike="noStrike" kern="1200" cap="none" spc="0" normalizeH="0" baseline="0" noProof="0" dirty="0">
                <a:ln>
                  <a:noFill/>
                </a:ln>
                <a:solidFill>
                  <a:srgbClr val="545759"/>
                </a:solidFill>
                <a:effectLst/>
                <a:uLnTx/>
                <a:uFillTx/>
                <a:latin typeface="Arial"/>
                <a:ea typeface="+mn-ea"/>
                <a:cs typeface="+mn-cs"/>
              </a:rPr>
              <a:t>for payment of medical bills and counseling expenses on a no-fault basis which may result in a quicker resolution of </a:t>
            </a:r>
            <a:r>
              <a:rPr kumimoji="0" lang="en-US" sz="1250" b="0" i="0" u="none" strike="noStrike" kern="1200" cap="none" spc="0" normalizeH="0" baseline="0" noProof="0" dirty="0" smtClean="0">
                <a:ln>
                  <a:noFill/>
                </a:ln>
                <a:solidFill>
                  <a:srgbClr val="545759"/>
                </a:solidFill>
                <a:effectLst/>
                <a:uLnTx/>
                <a:uFillTx/>
                <a:latin typeface="Arial"/>
                <a:ea typeface="+mn-ea"/>
                <a:cs typeface="+mn-cs"/>
              </a:rPr>
              <a:t>claim</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100" b="0" i="0" u="none" strike="noStrike" kern="1200" cap="none" spc="0" normalizeH="0" baseline="0" noProof="0" dirty="0" smtClean="0">
                <a:ln>
                  <a:noFill/>
                </a:ln>
                <a:solidFill>
                  <a:srgbClr val="545759"/>
                </a:solidFill>
                <a:effectLst/>
                <a:uLnTx/>
                <a:uFillTx/>
                <a:latin typeface="Arial"/>
                <a:ea typeface="+mn-ea"/>
                <a:cs typeface="+mn-cs"/>
              </a:rPr>
              <a:t>Medical Payment limit is $10,000 per sexual misconduct occurrence, as defined in the policy</a:t>
            </a:r>
          </a:p>
          <a:p>
            <a:pPr marL="628650" marR="0" lvl="1" indent="-171450" algn="l" defTabSz="914400" rtl="0" eaLnBrk="1" fontAlgn="auto" latinLnBrk="0" hangingPunct="1">
              <a:lnSpc>
                <a:spcPts val="1500"/>
              </a:lnSpc>
              <a:spcBef>
                <a:spcPts val="0"/>
              </a:spcBef>
              <a:spcAft>
                <a:spcPts val="1200"/>
              </a:spcAft>
              <a:buClr>
                <a:srgbClr val="FCB53B"/>
              </a:buClr>
              <a:buSzPct val="140000"/>
              <a:buFont typeface="CambriaMath"/>
              <a:buChar char="⎼"/>
              <a:tabLst/>
              <a:defRPr/>
            </a:pPr>
            <a:r>
              <a:rPr kumimoji="0" lang="en-US" sz="1100" b="0" i="0" u="none" strike="noStrike" kern="1200" cap="none" spc="0" normalizeH="0" baseline="0" noProof="0" dirty="0" smtClean="0">
                <a:ln>
                  <a:noFill/>
                </a:ln>
                <a:solidFill>
                  <a:srgbClr val="545759"/>
                </a:solidFill>
                <a:effectLst/>
                <a:uLnTx/>
                <a:uFillTx/>
                <a:latin typeface="Arial"/>
                <a:ea typeface="+mn-ea"/>
                <a:cs typeface="+mn-cs"/>
              </a:rPr>
              <a:t>These </a:t>
            </a:r>
            <a:r>
              <a:rPr kumimoji="0" lang="en-US" sz="1100" b="0" i="0" u="none" strike="noStrike" kern="1200" cap="none" spc="0" normalizeH="0" baseline="0" noProof="0" dirty="0">
                <a:ln>
                  <a:noFill/>
                </a:ln>
                <a:solidFill>
                  <a:srgbClr val="545759"/>
                </a:solidFill>
                <a:effectLst/>
                <a:uLnTx/>
                <a:uFillTx/>
                <a:latin typeface="Arial"/>
                <a:ea typeface="+mn-ea"/>
                <a:cs typeface="+mn-cs"/>
              </a:rPr>
              <a:t>limits are outside of SM limits at no additional charge</a:t>
            </a:r>
          </a:p>
          <a:p>
            <a:pPr marL="171450" marR="0" lvl="0" indent="-171450" algn="l" defTabSz="914400" rtl="0" eaLnBrk="1" fontAlgn="auto" latinLnBrk="0" hangingPunct="1">
              <a:lnSpc>
                <a:spcPts val="1500"/>
              </a:lnSpc>
              <a:spcBef>
                <a:spcPts val="0"/>
              </a:spcBef>
              <a:spcAft>
                <a:spcPts val="600"/>
              </a:spcAft>
              <a:buClr>
                <a:srgbClr val="FCB53B"/>
              </a:buClr>
              <a:buSzPct val="140000"/>
              <a:buFont typeface=".AppleSystemUIFont"/>
              <a:buChar char="+"/>
              <a:tabLst/>
              <a:defRPr/>
            </a:pPr>
            <a:r>
              <a:rPr kumimoji="0" lang="en-US" sz="1250" b="0" i="0" u="none" strike="noStrike" kern="1200" cap="none" spc="0" normalizeH="0" baseline="0" noProof="0" dirty="0" smtClean="0">
                <a:ln>
                  <a:noFill/>
                </a:ln>
                <a:solidFill>
                  <a:srgbClr val="545759"/>
                </a:solidFill>
                <a:effectLst/>
                <a:uLnTx/>
                <a:uFillTx/>
                <a:latin typeface="Arial"/>
                <a:ea typeface="+mn-ea"/>
                <a:cs typeface="+mn-cs"/>
              </a:rPr>
              <a:t>Additional Endorsements Available:</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100" b="0" i="0" u="none" strike="noStrike" kern="1200" cap="none" spc="0" normalizeH="0" baseline="0" noProof="0" dirty="0">
                <a:ln>
                  <a:noFill/>
                </a:ln>
                <a:solidFill>
                  <a:srgbClr val="545759"/>
                </a:solidFill>
                <a:effectLst/>
                <a:uLnTx/>
                <a:uFillTx/>
                <a:latin typeface="Arial"/>
                <a:ea typeface="+mn-ea"/>
                <a:cs typeface="+mn-cs"/>
              </a:rPr>
              <a:t>Abuse Coverage Endorsement (GCG 74 01)</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100" b="0" i="0" u="none" strike="noStrike" kern="1200" cap="none" spc="0" normalizeH="0" baseline="0" noProof="0" dirty="0">
                <a:ln>
                  <a:noFill/>
                </a:ln>
                <a:solidFill>
                  <a:srgbClr val="545759"/>
                </a:solidFill>
                <a:effectLst/>
                <a:uLnTx/>
                <a:uFillTx/>
                <a:latin typeface="Arial"/>
                <a:ea typeface="+mn-ea"/>
                <a:cs typeface="+mn-cs"/>
              </a:rPr>
              <a:t>Alleged Perpetrator Civil Defense Coverage Endorsement </a:t>
            </a:r>
            <a:r>
              <a:rPr kumimoji="0" lang="en-US" sz="1100" b="0" i="0" u="none" strike="noStrike" kern="1200" cap="none" spc="0" normalizeH="0" baseline="0" noProof="0" dirty="0" smtClean="0">
                <a:ln>
                  <a:noFill/>
                </a:ln>
                <a:solidFill>
                  <a:srgbClr val="545759"/>
                </a:solidFill>
                <a:effectLst/>
                <a:uLnTx/>
                <a:uFillTx/>
                <a:latin typeface="Arial"/>
                <a:ea typeface="+mn-ea"/>
                <a:cs typeface="+mn-cs"/>
              </a:rPr>
              <a:t>$25,000 (GCG </a:t>
            </a:r>
            <a:r>
              <a:rPr kumimoji="0" lang="en-US" sz="1100" b="0" i="0" u="none" strike="noStrike" kern="1200" cap="none" spc="0" normalizeH="0" baseline="0" noProof="0" dirty="0">
                <a:ln>
                  <a:noFill/>
                </a:ln>
                <a:solidFill>
                  <a:srgbClr val="545759"/>
                </a:solidFill>
                <a:effectLst/>
                <a:uLnTx/>
                <a:uFillTx/>
                <a:latin typeface="Arial"/>
                <a:ea typeface="+mn-ea"/>
                <a:cs typeface="+mn-cs"/>
              </a:rPr>
              <a:t>74 27</a:t>
            </a:r>
            <a:r>
              <a:rPr kumimoji="0" lang="en-US" sz="1100" b="0" i="0" u="none" strike="noStrike" kern="1200" cap="none" spc="0" normalizeH="0" baseline="0" noProof="0" dirty="0" smtClean="0">
                <a:ln>
                  <a:noFill/>
                </a:ln>
                <a:solidFill>
                  <a:srgbClr val="545759"/>
                </a:solidFill>
                <a:effectLst/>
                <a:uLnTx/>
                <a:uFillTx/>
                <a:latin typeface="Arial"/>
                <a:ea typeface="+mn-ea"/>
                <a:cs typeface="+mn-cs"/>
              </a:rPr>
              <a:t>)</a:t>
            </a:r>
          </a:p>
        </p:txBody>
      </p:sp>
      <p:sp>
        <p:nvSpPr>
          <p:cNvPr id="5" name="Rectangle 4"/>
          <p:cNvSpPr/>
          <p:nvPr/>
        </p:nvSpPr>
        <p:spPr>
          <a:xfrm>
            <a:off x="990600" y="457201"/>
            <a:ext cx="77851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all" spc="0" normalizeH="0" baseline="0" noProof="0" dirty="0">
                <a:ln>
                  <a:noFill/>
                </a:ln>
                <a:solidFill>
                  <a:srgbClr val="00B4D6"/>
                </a:solidFill>
                <a:effectLst/>
                <a:uLnTx/>
                <a:uFillTx/>
                <a:latin typeface="Arial"/>
                <a:ea typeface="+mn-ea"/>
                <a:cs typeface="+mn-cs"/>
              </a:rPr>
              <a:t>Sexual Misconduct Liability </a:t>
            </a:r>
            <a:r>
              <a:rPr kumimoji="0" lang="en-US" sz="2400" b="1" i="0" u="none" strike="noStrike" kern="1200" cap="all" spc="0" normalizeH="0" baseline="0" noProof="0" dirty="0" smtClean="0">
                <a:ln>
                  <a:noFill/>
                </a:ln>
                <a:solidFill>
                  <a:srgbClr val="00B4D6"/>
                </a:solidFill>
                <a:effectLst/>
                <a:uLnTx/>
                <a:uFillTx/>
                <a:latin typeface="Arial"/>
                <a:ea typeface="+mn-ea"/>
                <a:cs typeface="+mn-cs"/>
              </a:rPr>
              <a:t>Coverage</a:t>
            </a:r>
            <a:endParaRPr kumimoji="0" lang="en-US" sz="2400" b="1" i="0" u="none" strike="noStrike" kern="1200" cap="all" spc="0" normalizeH="0" baseline="0" noProof="0" dirty="0">
              <a:ln>
                <a:noFill/>
              </a:ln>
              <a:solidFill>
                <a:srgbClr val="00B4D6"/>
              </a:solidFill>
              <a:effectLst/>
              <a:uLnTx/>
              <a:uFillTx/>
              <a:latin typeface="Arial"/>
              <a:ea typeface="+mn-ea"/>
              <a:cs typeface="+mn-cs"/>
            </a:endParaRPr>
          </a:p>
        </p:txBody>
      </p:sp>
    </p:spTree>
    <p:extLst>
      <p:ext uri="{BB962C8B-B14F-4D97-AF65-F5344CB8AC3E}">
        <p14:creationId xmlns:p14="http://schemas.microsoft.com/office/powerpoint/2010/main" val="42634642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11839" y="1406084"/>
            <a:ext cx="4966239" cy="2962349"/>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ts val="1500"/>
              </a:lnSpc>
              <a:spcBef>
                <a:spcPts val="0"/>
              </a:spcBef>
              <a:spcAft>
                <a:spcPts val="600"/>
              </a:spcAft>
              <a:buClr>
                <a:srgbClr val="FCB53B"/>
              </a:buClr>
              <a:buSzPct val="140000"/>
              <a:buFont typeface=".AppleSystemUIFont"/>
              <a:buChar char="+"/>
              <a:tabLst/>
              <a:defRPr/>
            </a:pPr>
            <a:r>
              <a:rPr kumimoji="0" lang="en-US" sz="1600" b="0" i="0" u="none" strike="noStrike" kern="1200" cap="none" spc="0" normalizeH="0" baseline="0" noProof="0" dirty="0" smtClean="0">
                <a:ln>
                  <a:noFill/>
                </a:ln>
                <a:solidFill>
                  <a:srgbClr val="1B516F"/>
                </a:solidFill>
                <a:effectLst/>
                <a:uLnTx/>
                <a:uFillTx/>
                <a:latin typeface="Arial"/>
                <a:ea typeface="+mn-ea"/>
                <a:cs typeface="+mn-cs"/>
              </a:rPr>
              <a:t>What does this apply to?</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600" b="0" i="0" u="none" strike="noStrike" kern="1200" cap="none" spc="0" normalizeH="0" baseline="0" noProof="0" dirty="0" smtClean="0">
                <a:ln>
                  <a:noFill/>
                </a:ln>
                <a:solidFill>
                  <a:srgbClr val="1B516F"/>
                </a:solidFill>
                <a:effectLst/>
                <a:uLnTx/>
                <a:uFillTx/>
                <a:latin typeface="Arial"/>
                <a:ea typeface="+mn-ea"/>
                <a:cs typeface="+mn-cs"/>
              </a:rPr>
              <a:t>Applies </a:t>
            </a:r>
            <a:r>
              <a:rPr kumimoji="0" lang="en-US" sz="1600" b="0" i="0" u="none" strike="noStrike" kern="1200" cap="none" spc="0" normalizeH="0" baseline="0" noProof="0" dirty="0">
                <a:ln>
                  <a:noFill/>
                </a:ln>
                <a:solidFill>
                  <a:srgbClr val="1B516F"/>
                </a:solidFill>
                <a:effectLst/>
                <a:uLnTx/>
                <a:uFillTx/>
                <a:latin typeface="Arial"/>
                <a:ea typeface="+mn-ea"/>
                <a:cs typeface="+mn-cs"/>
              </a:rPr>
              <a:t>to NP, Church and Education </a:t>
            </a:r>
            <a:r>
              <a:rPr kumimoji="0" lang="en-US" sz="1600" b="0" i="0" u="none" strike="noStrike" kern="1200" cap="none" spc="0" normalizeH="0" baseline="0" noProof="0" dirty="0" smtClean="0">
                <a:ln>
                  <a:noFill/>
                </a:ln>
                <a:solidFill>
                  <a:srgbClr val="1B516F"/>
                </a:solidFill>
                <a:effectLst/>
                <a:uLnTx/>
                <a:uFillTx/>
                <a:latin typeface="Arial"/>
                <a:ea typeface="+mn-ea"/>
                <a:cs typeface="+mn-cs"/>
              </a:rPr>
              <a:t>niches</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600" b="0" i="0" u="none" strike="noStrike" kern="1200" cap="none" spc="0" normalizeH="0" baseline="0" noProof="0" dirty="0" smtClean="0">
                <a:ln>
                  <a:noFill/>
                </a:ln>
                <a:solidFill>
                  <a:srgbClr val="1B516F"/>
                </a:solidFill>
                <a:effectLst/>
                <a:uLnTx/>
                <a:uFillTx/>
                <a:latin typeface="Arial"/>
                <a:ea typeface="+mn-ea"/>
                <a:cs typeface="+mn-cs"/>
              </a:rPr>
              <a:t>Applies when CPP or a component of CPP (Property or GL) is written</a:t>
            </a:r>
            <a:endParaRPr kumimoji="0" lang="en-US" sz="1600" b="0" i="0" u="none" strike="noStrike" kern="1200" cap="none" spc="0" normalizeH="0" baseline="0" noProof="0" dirty="0">
              <a:ln>
                <a:noFill/>
              </a:ln>
              <a:solidFill>
                <a:srgbClr val="1B516F"/>
              </a:solidFill>
              <a:effectLst/>
              <a:uLnTx/>
              <a:uFillTx/>
              <a:latin typeface="Arial"/>
              <a:ea typeface="+mn-ea"/>
              <a:cs typeface="+mn-cs"/>
            </a:endParaRPr>
          </a:p>
          <a:p>
            <a:pPr marL="628650" marR="0" lvl="1" indent="-171450" algn="l" defTabSz="914400" rtl="0" eaLnBrk="1" fontAlgn="auto" latinLnBrk="0" hangingPunct="1">
              <a:lnSpc>
                <a:spcPts val="1500"/>
              </a:lnSpc>
              <a:spcBef>
                <a:spcPts val="0"/>
              </a:spcBef>
              <a:spcAft>
                <a:spcPts val="1200"/>
              </a:spcAft>
              <a:buClr>
                <a:srgbClr val="FCB53B"/>
              </a:buClr>
              <a:buSzPct val="140000"/>
              <a:buFont typeface="CambriaMath"/>
              <a:buChar char="⎼"/>
              <a:tabLst/>
              <a:defRPr/>
            </a:pPr>
            <a:r>
              <a:rPr kumimoji="0" lang="en-US" sz="1600" b="0" i="0" u="none" strike="noStrike" kern="1200" cap="none" spc="0" normalizeH="0" baseline="0" noProof="0" dirty="0" smtClean="0">
                <a:ln>
                  <a:noFill/>
                </a:ln>
                <a:solidFill>
                  <a:srgbClr val="1B516F"/>
                </a:solidFill>
                <a:effectLst/>
                <a:uLnTx/>
                <a:uFillTx/>
                <a:latin typeface="Arial"/>
                <a:ea typeface="+mn-ea"/>
                <a:cs typeface="+mn-cs"/>
              </a:rPr>
              <a:t>Not </a:t>
            </a:r>
            <a:r>
              <a:rPr kumimoji="0" lang="en-US" sz="1600" b="0" i="0" u="none" strike="noStrike" kern="1200" cap="none" spc="0" normalizeH="0" baseline="0" noProof="0" dirty="0">
                <a:ln>
                  <a:noFill/>
                </a:ln>
                <a:solidFill>
                  <a:srgbClr val="1B516F"/>
                </a:solidFill>
                <a:effectLst/>
                <a:uLnTx/>
                <a:uFillTx/>
                <a:latin typeface="Arial"/>
                <a:ea typeface="+mn-ea"/>
                <a:cs typeface="+mn-cs"/>
              </a:rPr>
              <a:t>available for monoline WC or </a:t>
            </a:r>
            <a:r>
              <a:rPr kumimoji="0" lang="en-US" sz="1600" b="0" i="0" u="none" strike="noStrike" kern="1200" cap="none" spc="0" normalizeH="0" baseline="0" noProof="0" dirty="0" smtClean="0">
                <a:ln>
                  <a:noFill/>
                </a:ln>
                <a:solidFill>
                  <a:srgbClr val="1B516F"/>
                </a:solidFill>
                <a:effectLst/>
                <a:uLnTx/>
                <a:uFillTx/>
                <a:latin typeface="Arial"/>
                <a:ea typeface="+mn-ea"/>
                <a:cs typeface="+mn-cs"/>
              </a:rPr>
              <a:t>auto</a:t>
            </a:r>
          </a:p>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endParaRPr kumimoji="0" lang="en-US" sz="1600" b="0" i="0" u="none" strike="noStrike" kern="1200" cap="none" spc="0" normalizeH="0" baseline="0" noProof="0" dirty="0" smtClean="0">
              <a:ln>
                <a:noFill/>
              </a:ln>
              <a:solidFill>
                <a:srgbClr val="1B516F"/>
              </a:solidFill>
              <a:effectLst/>
              <a:uLnTx/>
              <a:uFillTx/>
              <a:latin typeface="Arial"/>
              <a:ea typeface="+mn-ea"/>
              <a:cs typeface="+mn-cs"/>
            </a:endParaRPr>
          </a:p>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r>
              <a:rPr kumimoji="0" lang="en-US" sz="1600" b="0" i="0" u="none" strike="noStrike" kern="1200" cap="none" spc="0" normalizeH="0" baseline="0" noProof="0" dirty="0" smtClean="0">
                <a:ln>
                  <a:noFill/>
                </a:ln>
                <a:solidFill>
                  <a:srgbClr val="1B516F"/>
                </a:solidFill>
                <a:effectLst/>
                <a:uLnTx/>
                <a:uFillTx/>
                <a:latin typeface="Arial"/>
                <a:ea typeface="+mn-ea"/>
                <a:cs typeface="+mn-cs"/>
              </a:rPr>
              <a:t>Includes 10 </a:t>
            </a:r>
            <a:r>
              <a:rPr kumimoji="0" lang="en-US" sz="1600" b="0" i="0" u="none" strike="noStrike" kern="1200" cap="none" spc="0" normalizeH="0" baseline="0" noProof="0" dirty="0">
                <a:ln>
                  <a:noFill/>
                </a:ln>
                <a:solidFill>
                  <a:srgbClr val="1B516F"/>
                </a:solidFill>
                <a:effectLst/>
                <a:uLnTx/>
                <a:uFillTx/>
                <a:latin typeface="Arial"/>
                <a:ea typeface="+mn-ea"/>
                <a:cs typeface="+mn-cs"/>
              </a:rPr>
              <a:t>coverages </a:t>
            </a:r>
            <a:r>
              <a:rPr kumimoji="0" lang="en-US" sz="1600" b="0" i="0" u="none" strike="noStrike" kern="1200" cap="none" spc="0" normalizeH="0" baseline="0" noProof="0" dirty="0" smtClean="0">
                <a:ln>
                  <a:noFill/>
                </a:ln>
                <a:solidFill>
                  <a:srgbClr val="1B516F"/>
                </a:solidFill>
                <a:effectLst/>
                <a:uLnTx/>
                <a:uFillTx/>
                <a:latin typeface="Arial"/>
                <a:ea typeface="+mn-ea"/>
                <a:cs typeface="+mn-cs"/>
              </a:rPr>
              <a:t>with many appealing </a:t>
            </a:r>
            <a:r>
              <a:rPr kumimoji="0" lang="en-US" sz="1600" b="0" i="0" u="none" strike="noStrike" kern="1200" cap="none" spc="0" normalizeH="0" baseline="0" noProof="0" dirty="0">
                <a:ln>
                  <a:noFill/>
                </a:ln>
                <a:solidFill>
                  <a:srgbClr val="1B516F"/>
                </a:solidFill>
                <a:effectLst/>
                <a:uLnTx/>
                <a:uFillTx/>
                <a:latin typeface="Arial"/>
                <a:ea typeface="+mn-ea"/>
                <a:cs typeface="+mn-cs"/>
              </a:rPr>
              <a:t>to board members </a:t>
            </a:r>
            <a:endParaRPr kumimoji="0" lang="en-US" sz="1600" b="0" i="0" u="none" strike="noStrike" kern="1200" cap="none" spc="0" normalizeH="0" baseline="0" noProof="0" dirty="0" smtClean="0">
              <a:ln>
                <a:noFill/>
              </a:ln>
              <a:solidFill>
                <a:srgbClr val="1B516F"/>
              </a:solidFill>
              <a:effectLst/>
              <a:uLnTx/>
              <a:uFillTx/>
              <a:latin typeface="Arial"/>
              <a:ea typeface="+mn-ea"/>
              <a:cs typeface="+mn-cs"/>
            </a:endParaRPr>
          </a:p>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endParaRPr kumimoji="0" lang="en-US" sz="1600" b="0" i="0" u="sng" strike="noStrike" kern="1200" cap="none" spc="0" normalizeH="0" baseline="0" noProof="0" dirty="0" smtClean="0">
              <a:ln>
                <a:noFill/>
              </a:ln>
              <a:solidFill>
                <a:srgbClr val="1B516F"/>
              </a:solidFill>
              <a:effectLst/>
              <a:uLnTx/>
              <a:uFillTx/>
              <a:latin typeface="Arial"/>
              <a:ea typeface="+mn-ea"/>
              <a:cs typeface="+mn-cs"/>
            </a:endParaRPr>
          </a:p>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r>
              <a:rPr kumimoji="0" lang="en-US" sz="1600" b="0" i="0" u="sng" strike="noStrike" kern="1200" cap="none" spc="0" normalizeH="0" baseline="0" noProof="0" dirty="0" smtClean="0">
                <a:ln>
                  <a:noFill/>
                </a:ln>
                <a:solidFill>
                  <a:srgbClr val="1B516F"/>
                </a:solidFill>
                <a:effectLst/>
                <a:uLnTx/>
                <a:uFillTx/>
                <a:latin typeface="Arial"/>
                <a:ea typeface="+mn-ea"/>
                <a:cs typeface="+mn-cs"/>
              </a:rPr>
              <a:t>No additional premium </a:t>
            </a:r>
            <a:r>
              <a:rPr kumimoji="0" lang="en-US" sz="1600" b="0" i="0" u="none" strike="noStrike" kern="1200" cap="none" spc="0" normalizeH="0" baseline="0" noProof="0" dirty="0" smtClean="0">
                <a:ln>
                  <a:noFill/>
                </a:ln>
                <a:solidFill>
                  <a:srgbClr val="1B516F"/>
                </a:solidFill>
                <a:effectLst/>
                <a:uLnTx/>
                <a:uFillTx/>
                <a:latin typeface="Arial"/>
                <a:ea typeface="+mn-ea"/>
                <a:cs typeface="+mn-cs"/>
              </a:rPr>
              <a:t>and </a:t>
            </a:r>
            <a:r>
              <a:rPr kumimoji="0" lang="en-US" sz="1600" b="0" i="0" u="sng" strike="noStrike" kern="1200" cap="none" spc="0" normalizeH="0" baseline="0" noProof="0" dirty="0" smtClean="0">
                <a:ln>
                  <a:noFill/>
                </a:ln>
                <a:solidFill>
                  <a:srgbClr val="1B516F"/>
                </a:solidFill>
                <a:effectLst/>
                <a:uLnTx/>
                <a:uFillTx/>
                <a:latin typeface="Arial"/>
                <a:ea typeface="+mn-ea"/>
                <a:cs typeface="+mn-cs"/>
              </a:rPr>
              <a:t>automatically applied </a:t>
            </a:r>
            <a:r>
              <a:rPr kumimoji="0" lang="en-US" sz="1600" b="0" i="0" u="none" strike="noStrike" kern="1200" cap="none" spc="0" normalizeH="0" baseline="0" noProof="0" dirty="0" smtClean="0">
                <a:ln>
                  <a:noFill/>
                </a:ln>
                <a:solidFill>
                  <a:srgbClr val="1B516F"/>
                </a:solidFill>
                <a:effectLst/>
                <a:uLnTx/>
                <a:uFillTx/>
                <a:latin typeface="Arial"/>
                <a:ea typeface="+mn-ea"/>
                <a:cs typeface="+mn-cs"/>
              </a:rPr>
              <a:t>on NB and renewals as it becomes filed/available</a:t>
            </a:r>
          </a:p>
        </p:txBody>
      </p:sp>
      <p:cxnSp>
        <p:nvCxnSpPr>
          <p:cNvPr id="24" name="Straight Connector 23">
            <a:extLst>
              <a:ext uri="{FF2B5EF4-FFF2-40B4-BE49-F238E27FC236}">
                <a16:creationId xmlns:a16="http://schemas.microsoft.com/office/drawing/2014/main" xmlns="" id="{F15064E7-2238-8B4A-B826-A95416DFE6FA}"/>
              </a:ext>
            </a:extLst>
          </p:cNvPr>
          <p:cNvCxnSpPr>
            <a:cxnSpLocks/>
          </p:cNvCxnSpPr>
          <p:nvPr/>
        </p:nvCxnSpPr>
        <p:spPr>
          <a:xfrm>
            <a:off x="3231230" y="1348934"/>
            <a:ext cx="0" cy="2169038"/>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990600" y="457201"/>
            <a:ext cx="79184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B3D6"/>
                </a:solidFill>
                <a:effectLst/>
                <a:uLnTx/>
                <a:uFillTx/>
                <a:latin typeface="Arial" panose="020B0604020202020204" pitchFamily="34" charset="0"/>
                <a:ea typeface="Arial" panose="020B0604020202020204" pitchFamily="34" charset="0"/>
                <a:cs typeface="+mn-cs"/>
              </a:rPr>
              <a:t>GuideVantage</a:t>
            </a:r>
            <a:r>
              <a:rPr kumimoji="0" lang="en-US" sz="2400" b="1" i="0" u="none" strike="noStrike" kern="1200" cap="none" spc="0" normalizeH="0" baseline="30000" noProof="0" dirty="0">
                <a:ln>
                  <a:noFill/>
                </a:ln>
                <a:solidFill>
                  <a:srgbClr val="00B3D6"/>
                </a:solidFill>
                <a:effectLst/>
                <a:uLnTx/>
                <a:uFillTx/>
                <a:latin typeface="Arial" panose="020B0604020202020204" pitchFamily="34" charset="0"/>
                <a:ea typeface="Arial" panose="020B0604020202020204" pitchFamily="34" charset="0"/>
                <a:cs typeface="+mn-cs"/>
              </a:rPr>
              <a:t>sm</a:t>
            </a:r>
            <a:r>
              <a:rPr kumimoji="0" lang="en-US" sz="2400" b="1" i="0" u="none" strike="noStrike" kern="1200" cap="all" spc="0" normalizeH="0" baseline="0" noProof="0" dirty="0">
                <a:ln>
                  <a:noFill/>
                </a:ln>
                <a:solidFill>
                  <a:srgbClr val="00B4D6"/>
                </a:solidFill>
                <a:effectLst/>
                <a:uLnTx/>
                <a:uFillTx/>
                <a:latin typeface="Arial"/>
                <a:ea typeface="+mn-ea"/>
                <a:cs typeface="+mn-cs"/>
              </a:rPr>
              <a:t> Coverage Enhancement</a:t>
            </a:r>
          </a:p>
        </p:txBody>
      </p:sp>
      <p:pic>
        <p:nvPicPr>
          <p:cNvPr id="3074"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65" y="1406084"/>
            <a:ext cx="2037285" cy="261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7048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231900" y="1008060"/>
          <a:ext cx="6623050" cy="3788636"/>
        </p:xfrm>
        <a:graphic>
          <a:graphicData uri="http://schemas.openxmlformats.org/drawingml/2006/table">
            <a:tbl>
              <a:tblPr>
                <a:tableStyleId>{3C2FFA5D-87B4-456A-9821-1D502468CF0F}</a:tableStyleId>
              </a:tblPr>
              <a:tblGrid>
                <a:gridCol w="4419818">
                  <a:extLst>
                    <a:ext uri="{9D8B030D-6E8A-4147-A177-3AD203B41FA5}">
                      <a16:colId xmlns:a16="http://schemas.microsoft.com/office/drawing/2014/main" xmlns="" val="20000"/>
                    </a:ext>
                  </a:extLst>
                </a:gridCol>
                <a:gridCol w="2203232">
                  <a:extLst>
                    <a:ext uri="{9D8B030D-6E8A-4147-A177-3AD203B41FA5}">
                      <a16:colId xmlns:a16="http://schemas.microsoft.com/office/drawing/2014/main" xmlns="" val="20001"/>
                    </a:ext>
                  </a:extLst>
                </a:gridCol>
              </a:tblGrid>
              <a:tr h="339994">
                <a:tc>
                  <a:txBody>
                    <a:bodyPr/>
                    <a:lstStyle/>
                    <a:p>
                      <a:pPr algn="ctr" fontAlgn="ctr"/>
                      <a:r>
                        <a:rPr lang="en-US" sz="1250" b="1" u="none" strike="noStrike" dirty="0">
                          <a:effectLst/>
                          <a:hlinkClick r:id="rId2" action="ppaction://hlinkfile"/>
                        </a:rPr>
                        <a:t>Additional Coverage</a:t>
                      </a:r>
                      <a:endParaRPr lang="en-US" sz="1250" b="1" i="0" u="none" strike="noStrike" dirty="0">
                        <a:solidFill>
                          <a:srgbClr val="000000"/>
                        </a:solidFill>
                        <a:effectLst/>
                        <a:latin typeface="Arial"/>
                      </a:endParaRPr>
                    </a:p>
                  </a:txBody>
                  <a:tcPr marL="7696" marR="7696" marT="7696" marB="0" anchor="ctr"/>
                </a:tc>
                <a:tc>
                  <a:txBody>
                    <a:bodyPr/>
                    <a:lstStyle/>
                    <a:p>
                      <a:pPr algn="ctr" fontAlgn="ctr"/>
                      <a:r>
                        <a:rPr lang="en-US" sz="1250" b="1" u="none" strike="noStrike" dirty="0">
                          <a:effectLst/>
                        </a:rPr>
                        <a:t>Limits of Insurance</a:t>
                      </a:r>
                      <a:endParaRPr lang="en-US" sz="1250" b="1" i="0" u="none" strike="noStrike" dirty="0">
                        <a:solidFill>
                          <a:srgbClr val="000000"/>
                        </a:solidFill>
                        <a:effectLst/>
                        <a:latin typeface="Arial"/>
                      </a:endParaRPr>
                    </a:p>
                  </a:txBody>
                  <a:tcPr marL="7696" marR="7696" marT="7696" marB="0" anchor="ctr"/>
                </a:tc>
                <a:extLst>
                  <a:ext uri="{0D108BD9-81ED-4DB2-BD59-A6C34878D82A}">
                    <a16:rowId xmlns:a16="http://schemas.microsoft.com/office/drawing/2014/main" xmlns="" val="10000"/>
                  </a:ext>
                </a:extLst>
              </a:tr>
              <a:tr h="339994">
                <a:tc>
                  <a:txBody>
                    <a:bodyPr/>
                    <a:lstStyle/>
                    <a:p>
                      <a:pPr marL="114300" indent="0" algn="l" fontAlgn="ctr"/>
                      <a:r>
                        <a:rPr lang="en-US" sz="1250" u="none" strike="noStrike" dirty="0">
                          <a:effectLst/>
                        </a:rPr>
                        <a:t>Conference Cancellation</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a:effectLst/>
                        </a:rPr>
                        <a:t>$25,000 </a:t>
                      </a:r>
                      <a:endParaRPr lang="en-US" sz="1250" b="0" i="0" u="none" strike="noStrike">
                        <a:solidFill>
                          <a:srgbClr val="000000"/>
                        </a:solidFill>
                        <a:effectLst/>
                        <a:latin typeface="Arial"/>
                      </a:endParaRPr>
                    </a:p>
                  </a:txBody>
                  <a:tcPr marL="7696" marR="7696" marT="7696" marB="0" anchor="ctr"/>
                </a:tc>
                <a:extLst>
                  <a:ext uri="{0D108BD9-81ED-4DB2-BD59-A6C34878D82A}">
                    <a16:rowId xmlns:a16="http://schemas.microsoft.com/office/drawing/2014/main" xmlns="" val="10001"/>
                  </a:ext>
                </a:extLst>
              </a:tr>
              <a:tr h="339994">
                <a:tc>
                  <a:txBody>
                    <a:bodyPr/>
                    <a:lstStyle/>
                    <a:p>
                      <a:pPr marL="114300" indent="0" algn="l" fontAlgn="ctr"/>
                      <a:r>
                        <a:rPr lang="en-US" sz="1250" u="none" strike="noStrike" dirty="0">
                          <a:effectLst/>
                        </a:rPr>
                        <a:t>Donation Assurance</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a:effectLst/>
                        </a:rPr>
                        <a:t>$50,000 </a:t>
                      </a:r>
                      <a:endParaRPr lang="en-US" sz="1250" b="0" i="0" u="none" strike="noStrike">
                        <a:solidFill>
                          <a:srgbClr val="000000"/>
                        </a:solidFill>
                        <a:effectLst/>
                        <a:latin typeface="Arial"/>
                      </a:endParaRPr>
                    </a:p>
                  </a:txBody>
                  <a:tcPr marL="7696" marR="7696" marT="7696" marB="0" anchor="ctr"/>
                </a:tc>
                <a:extLst>
                  <a:ext uri="{0D108BD9-81ED-4DB2-BD59-A6C34878D82A}">
                    <a16:rowId xmlns:a16="http://schemas.microsoft.com/office/drawing/2014/main" xmlns="" val="10002"/>
                  </a:ext>
                </a:extLst>
              </a:tr>
              <a:tr h="339994">
                <a:tc>
                  <a:txBody>
                    <a:bodyPr/>
                    <a:lstStyle/>
                    <a:p>
                      <a:pPr marL="114300" indent="0" algn="l" fontAlgn="ctr"/>
                      <a:r>
                        <a:rPr lang="en-US" sz="1250" u="none" strike="noStrike" dirty="0">
                          <a:effectLst/>
                        </a:rPr>
                        <a:t>Emergency Real Estate Consulting Fee</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a:effectLst/>
                        </a:rPr>
                        <a:t>$50,000 </a:t>
                      </a:r>
                      <a:endParaRPr lang="en-US" sz="1250" b="0" i="0" u="none" strike="noStrike">
                        <a:solidFill>
                          <a:srgbClr val="000000"/>
                        </a:solidFill>
                        <a:effectLst/>
                        <a:latin typeface="Arial"/>
                      </a:endParaRPr>
                    </a:p>
                  </a:txBody>
                  <a:tcPr marL="7696" marR="7696" marT="7696" marB="0" anchor="ctr"/>
                </a:tc>
                <a:extLst>
                  <a:ext uri="{0D108BD9-81ED-4DB2-BD59-A6C34878D82A}">
                    <a16:rowId xmlns:a16="http://schemas.microsoft.com/office/drawing/2014/main" xmlns="" val="10003"/>
                  </a:ext>
                </a:extLst>
              </a:tr>
              <a:tr h="339994">
                <a:tc>
                  <a:txBody>
                    <a:bodyPr/>
                    <a:lstStyle/>
                    <a:p>
                      <a:pPr marL="114300" indent="0" algn="l" fontAlgn="ctr"/>
                      <a:r>
                        <a:rPr lang="en-US" sz="1250" u="none" strike="noStrike" dirty="0">
                          <a:effectLst/>
                        </a:rPr>
                        <a:t>Fundraising Event Blackout</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a:effectLst/>
                        </a:rPr>
                        <a:t>$25,000 </a:t>
                      </a:r>
                      <a:endParaRPr lang="en-US" sz="1250" b="0" i="0" u="none" strike="noStrike">
                        <a:solidFill>
                          <a:srgbClr val="000000"/>
                        </a:solidFill>
                        <a:effectLst/>
                        <a:latin typeface="Arial"/>
                      </a:endParaRPr>
                    </a:p>
                  </a:txBody>
                  <a:tcPr marL="7696" marR="7696" marT="7696" marB="0" anchor="ctr"/>
                </a:tc>
                <a:extLst>
                  <a:ext uri="{0D108BD9-81ED-4DB2-BD59-A6C34878D82A}">
                    <a16:rowId xmlns:a16="http://schemas.microsoft.com/office/drawing/2014/main" xmlns="" val="10004"/>
                  </a:ext>
                </a:extLst>
              </a:tr>
              <a:tr h="339994">
                <a:tc>
                  <a:txBody>
                    <a:bodyPr/>
                    <a:lstStyle/>
                    <a:p>
                      <a:pPr marL="114300" indent="0" algn="l" fontAlgn="ctr"/>
                      <a:r>
                        <a:rPr lang="en-US" sz="1250" u="none" strike="noStrike" dirty="0">
                          <a:effectLst/>
                        </a:rPr>
                        <a:t>Image Restoration and Counseling</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a:effectLst/>
                        </a:rPr>
                        <a:t>$50,000 </a:t>
                      </a:r>
                      <a:endParaRPr lang="en-US" sz="1250" b="0" i="0" u="none" strike="noStrike">
                        <a:solidFill>
                          <a:srgbClr val="000000"/>
                        </a:solidFill>
                        <a:effectLst/>
                        <a:latin typeface="Arial"/>
                      </a:endParaRPr>
                    </a:p>
                  </a:txBody>
                  <a:tcPr marL="7696" marR="7696" marT="7696" marB="0" anchor="ctr"/>
                </a:tc>
                <a:extLst>
                  <a:ext uri="{0D108BD9-81ED-4DB2-BD59-A6C34878D82A}">
                    <a16:rowId xmlns:a16="http://schemas.microsoft.com/office/drawing/2014/main" xmlns="" val="10005"/>
                  </a:ext>
                </a:extLst>
              </a:tr>
              <a:tr h="386255">
                <a:tc>
                  <a:txBody>
                    <a:bodyPr/>
                    <a:lstStyle/>
                    <a:p>
                      <a:pPr marL="114300" indent="0" algn="l" fontAlgn="ctr"/>
                      <a:r>
                        <a:rPr lang="en-US" sz="1250" u="none" strike="noStrike" dirty="0">
                          <a:effectLst/>
                        </a:rPr>
                        <a:t>Political Unrest</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a:effectLst/>
                        </a:rPr>
                        <a:t>$5,000 per covered person</a:t>
                      </a:r>
                      <a:br>
                        <a:rPr lang="en-US" sz="1250" u="none" strike="noStrike">
                          <a:effectLst/>
                        </a:rPr>
                      </a:br>
                      <a:r>
                        <a:rPr lang="en-US" sz="1250" u="none" strike="noStrike">
                          <a:effectLst/>
                        </a:rPr>
                        <a:t>$25,000 per policy period</a:t>
                      </a:r>
                      <a:endParaRPr lang="en-US" sz="1250" b="0" i="0" u="none" strike="noStrike">
                        <a:solidFill>
                          <a:srgbClr val="000000"/>
                        </a:solidFill>
                        <a:effectLst/>
                        <a:latin typeface="Arial"/>
                      </a:endParaRPr>
                    </a:p>
                  </a:txBody>
                  <a:tcPr marL="7696" marR="7696" marT="7696" marB="0" anchor="ctr"/>
                </a:tc>
                <a:extLst>
                  <a:ext uri="{0D108BD9-81ED-4DB2-BD59-A6C34878D82A}">
                    <a16:rowId xmlns:a16="http://schemas.microsoft.com/office/drawing/2014/main" xmlns="" val="10006"/>
                  </a:ext>
                </a:extLst>
              </a:tr>
              <a:tr h="339994">
                <a:tc>
                  <a:txBody>
                    <a:bodyPr/>
                    <a:lstStyle/>
                    <a:p>
                      <a:pPr marL="114300" indent="0" algn="l" fontAlgn="ctr"/>
                      <a:r>
                        <a:rPr lang="en-US" sz="1250" u="none" strike="noStrike" dirty="0">
                          <a:effectLst/>
                        </a:rPr>
                        <a:t>Temporary Meeting Space Reimbursement</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dirty="0">
                          <a:effectLst/>
                        </a:rPr>
                        <a:t>$25,000 </a:t>
                      </a:r>
                      <a:endParaRPr lang="en-US" sz="1250" b="0" i="0" u="none" strike="noStrike" dirty="0">
                        <a:solidFill>
                          <a:srgbClr val="000000"/>
                        </a:solidFill>
                        <a:effectLst/>
                        <a:latin typeface="Arial"/>
                      </a:endParaRPr>
                    </a:p>
                  </a:txBody>
                  <a:tcPr marL="7696" marR="7696" marT="7696" marB="0" anchor="ctr"/>
                </a:tc>
                <a:extLst>
                  <a:ext uri="{0D108BD9-81ED-4DB2-BD59-A6C34878D82A}">
                    <a16:rowId xmlns:a16="http://schemas.microsoft.com/office/drawing/2014/main" xmlns="" val="10007"/>
                  </a:ext>
                </a:extLst>
              </a:tr>
              <a:tr h="339994">
                <a:tc>
                  <a:txBody>
                    <a:bodyPr/>
                    <a:lstStyle/>
                    <a:p>
                      <a:pPr marL="114300" indent="0" algn="l" fontAlgn="ctr"/>
                      <a:r>
                        <a:rPr lang="en-US" sz="1250" u="none" strike="noStrike" dirty="0">
                          <a:effectLst/>
                        </a:rPr>
                        <a:t>Terrorism Travel Reimbursement</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a:effectLst/>
                        </a:rPr>
                        <a:t>$50,000 </a:t>
                      </a:r>
                      <a:endParaRPr lang="en-US" sz="1250" b="0" i="0" u="none" strike="noStrike">
                        <a:solidFill>
                          <a:srgbClr val="000000"/>
                        </a:solidFill>
                        <a:effectLst/>
                        <a:latin typeface="Arial"/>
                      </a:endParaRPr>
                    </a:p>
                  </a:txBody>
                  <a:tcPr marL="7696" marR="7696" marT="7696" marB="0" anchor="ctr"/>
                </a:tc>
                <a:extLst>
                  <a:ext uri="{0D108BD9-81ED-4DB2-BD59-A6C34878D82A}">
                    <a16:rowId xmlns:a16="http://schemas.microsoft.com/office/drawing/2014/main" xmlns="" val="10008"/>
                  </a:ext>
                </a:extLst>
              </a:tr>
              <a:tr h="339994">
                <a:tc>
                  <a:txBody>
                    <a:bodyPr/>
                    <a:lstStyle/>
                    <a:p>
                      <a:pPr marL="114300" indent="0" algn="l" fontAlgn="ctr"/>
                      <a:r>
                        <a:rPr lang="en-US" sz="1250" u="none" strike="noStrike" dirty="0">
                          <a:effectLst/>
                        </a:rPr>
                        <a:t>Travel Accident Benefit</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dirty="0">
                          <a:effectLst/>
                        </a:rPr>
                        <a:t>$50,000 </a:t>
                      </a:r>
                      <a:endParaRPr lang="en-US" sz="1250" b="0" i="0" u="none" strike="noStrike" dirty="0">
                        <a:solidFill>
                          <a:srgbClr val="000000"/>
                        </a:solidFill>
                        <a:effectLst/>
                        <a:latin typeface="Arial"/>
                      </a:endParaRPr>
                    </a:p>
                  </a:txBody>
                  <a:tcPr marL="7696" marR="7696" marT="7696" marB="0" anchor="ctr"/>
                </a:tc>
                <a:extLst>
                  <a:ext uri="{0D108BD9-81ED-4DB2-BD59-A6C34878D82A}">
                    <a16:rowId xmlns:a16="http://schemas.microsoft.com/office/drawing/2014/main" xmlns="" val="10009"/>
                  </a:ext>
                </a:extLst>
              </a:tr>
              <a:tr h="339994">
                <a:tc>
                  <a:txBody>
                    <a:bodyPr/>
                    <a:lstStyle/>
                    <a:p>
                      <a:pPr marL="114300" indent="0" algn="l" fontAlgn="ctr"/>
                      <a:r>
                        <a:rPr lang="en-US" sz="1250" u="none" strike="noStrike" dirty="0">
                          <a:effectLst/>
                        </a:rPr>
                        <a:t>Travel Day Reimbursement</a:t>
                      </a:r>
                      <a:endParaRPr lang="en-US" sz="1250" b="0" i="0" u="none" strike="noStrike" dirty="0">
                        <a:solidFill>
                          <a:srgbClr val="000000"/>
                        </a:solidFill>
                        <a:effectLst/>
                        <a:latin typeface="Arial"/>
                      </a:endParaRPr>
                    </a:p>
                  </a:txBody>
                  <a:tcPr marL="7696" marR="7696" marT="7696" marB="0" anchor="ctr"/>
                </a:tc>
                <a:tc>
                  <a:txBody>
                    <a:bodyPr/>
                    <a:lstStyle/>
                    <a:p>
                      <a:pPr algn="ctr" fontAlgn="ctr"/>
                      <a:r>
                        <a:rPr lang="en-US" sz="1250" u="none" strike="noStrike" dirty="0">
                          <a:effectLst/>
                        </a:rPr>
                        <a:t>$1,500 </a:t>
                      </a:r>
                      <a:endParaRPr lang="en-US" sz="1250" b="0" i="0" u="none" strike="noStrike" dirty="0">
                        <a:solidFill>
                          <a:srgbClr val="000000"/>
                        </a:solidFill>
                        <a:effectLst/>
                        <a:latin typeface="Arial"/>
                      </a:endParaRPr>
                    </a:p>
                  </a:txBody>
                  <a:tcPr marL="7696" marR="7696" marT="7696" marB="0" anchor="ctr"/>
                </a:tc>
                <a:extLst>
                  <a:ext uri="{0D108BD9-81ED-4DB2-BD59-A6C34878D82A}">
                    <a16:rowId xmlns:a16="http://schemas.microsoft.com/office/drawing/2014/main" xmlns="" val="10010"/>
                  </a:ext>
                </a:extLst>
              </a:tr>
            </a:tbl>
          </a:graphicData>
        </a:graphic>
      </p:graphicFrame>
      <p:sp>
        <p:nvSpPr>
          <p:cNvPr id="10" name="Rectangle 9"/>
          <p:cNvSpPr/>
          <p:nvPr/>
        </p:nvSpPr>
        <p:spPr>
          <a:xfrm>
            <a:off x="990600" y="457201"/>
            <a:ext cx="79184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smtClean="0">
                <a:ln>
                  <a:noFill/>
                </a:ln>
                <a:solidFill>
                  <a:srgbClr val="00B3D6"/>
                </a:solidFill>
                <a:effectLst/>
                <a:uLnTx/>
                <a:uFillTx/>
                <a:latin typeface="Arial" panose="020B0604020202020204" pitchFamily="34" charset="0"/>
                <a:ea typeface="Arial" panose="020B0604020202020204" pitchFamily="34" charset="0"/>
                <a:cs typeface="+mn-cs"/>
              </a:rPr>
              <a:t>GuideVantage</a:t>
            </a:r>
            <a:r>
              <a:rPr kumimoji="0" lang="en-US" sz="2400" b="1" i="0" u="none" strike="noStrike" kern="1200" cap="none" spc="0" normalizeH="0" baseline="30000" noProof="0" dirty="0" smtClean="0">
                <a:ln>
                  <a:noFill/>
                </a:ln>
                <a:solidFill>
                  <a:srgbClr val="00B3D6"/>
                </a:solidFill>
                <a:effectLst/>
                <a:uLnTx/>
                <a:uFillTx/>
                <a:latin typeface="Arial" panose="020B0604020202020204" pitchFamily="34" charset="0"/>
                <a:ea typeface="Arial" panose="020B0604020202020204" pitchFamily="34" charset="0"/>
                <a:cs typeface="+mn-cs"/>
              </a:rPr>
              <a:t>sm</a:t>
            </a:r>
            <a:r>
              <a:rPr kumimoji="0" lang="en-US" sz="2400" b="1" i="0" u="none" strike="noStrike" kern="1200" cap="all" spc="0" normalizeH="0" baseline="0" noProof="0" dirty="0" smtClean="0">
                <a:ln>
                  <a:noFill/>
                </a:ln>
                <a:solidFill>
                  <a:srgbClr val="00B4D6"/>
                </a:solidFill>
                <a:effectLst/>
                <a:uLnTx/>
                <a:uFillTx/>
                <a:latin typeface="Arial"/>
                <a:ea typeface="+mn-ea"/>
                <a:cs typeface="+mn-cs"/>
              </a:rPr>
              <a:t> Coverage Enhancement</a:t>
            </a:r>
            <a:endParaRPr kumimoji="0" lang="en-US" sz="2400" b="1" i="0" u="none" strike="noStrike" kern="1200" cap="all" spc="0" normalizeH="0" baseline="0" noProof="0" dirty="0">
              <a:ln>
                <a:noFill/>
              </a:ln>
              <a:solidFill>
                <a:srgbClr val="00B4D6"/>
              </a:solidFill>
              <a:effectLst/>
              <a:uLnTx/>
              <a:uFillTx/>
              <a:latin typeface="Arial"/>
              <a:ea typeface="+mn-ea"/>
              <a:cs typeface="+mn-cs"/>
            </a:endParaRPr>
          </a:p>
        </p:txBody>
      </p:sp>
    </p:spTree>
    <p:extLst>
      <p:ext uri="{BB962C8B-B14F-4D97-AF65-F5344CB8AC3E}">
        <p14:creationId xmlns:p14="http://schemas.microsoft.com/office/powerpoint/2010/main" val="40003699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1899" y="1415457"/>
            <a:ext cx="5511471" cy="3039294"/>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ts val="1500"/>
              </a:lnSpc>
              <a:spcAft>
                <a:spcPts val="1200"/>
              </a:spcAft>
              <a:buClr>
                <a:srgbClr val="FCB53B"/>
              </a:buClr>
              <a:buSzPct val="140000"/>
              <a:buFont typeface=".AppleSystemUIFont"/>
              <a:buChar char="+"/>
            </a:pPr>
            <a:r>
              <a:rPr lang="en-US" sz="1250" dirty="0">
                <a:solidFill>
                  <a:srgbClr val="545759"/>
                </a:solidFill>
              </a:rPr>
              <a:t>Available for ALL niches</a:t>
            </a:r>
          </a:p>
          <a:p>
            <a:pPr marL="171450" indent="-171450">
              <a:lnSpc>
                <a:spcPts val="1500"/>
              </a:lnSpc>
              <a:spcAft>
                <a:spcPts val="600"/>
              </a:spcAft>
              <a:buClr>
                <a:srgbClr val="FCB53B"/>
              </a:buClr>
              <a:buSzPct val="140000"/>
              <a:buFont typeface=".AppleSystemUIFont"/>
              <a:buChar char="+"/>
            </a:pPr>
            <a:r>
              <a:rPr lang="en-US" sz="1250" dirty="0">
                <a:solidFill>
                  <a:srgbClr val="545759"/>
                </a:solidFill>
              </a:rPr>
              <a:t>A premium charge will apply</a:t>
            </a:r>
          </a:p>
          <a:p>
            <a:pPr marL="628650" lvl="1" indent="-171450">
              <a:lnSpc>
                <a:spcPts val="1500"/>
              </a:lnSpc>
              <a:spcAft>
                <a:spcPts val="600"/>
              </a:spcAft>
              <a:buClr>
                <a:srgbClr val="FCB53B"/>
              </a:buClr>
              <a:buSzPct val="140000"/>
              <a:buFont typeface="CambriaMath"/>
              <a:buChar char="⎼"/>
            </a:pPr>
            <a:r>
              <a:rPr lang="en-US" sz="1100" dirty="0">
                <a:solidFill>
                  <a:srgbClr val="545759"/>
                </a:solidFill>
              </a:rPr>
              <a:t>3% of the total Business Auto premium</a:t>
            </a:r>
          </a:p>
          <a:p>
            <a:pPr marL="628650" lvl="1" indent="-171450">
              <a:lnSpc>
                <a:spcPts val="1500"/>
              </a:lnSpc>
              <a:spcAft>
                <a:spcPts val="1200"/>
              </a:spcAft>
              <a:buClr>
                <a:srgbClr val="FCB53B"/>
              </a:buClr>
              <a:buSzPct val="140000"/>
              <a:buFont typeface="CambriaMath"/>
              <a:buChar char="⎼"/>
            </a:pPr>
            <a:r>
              <a:rPr lang="en-US" sz="1100" dirty="0">
                <a:solidFill>
                  <a:srgbClr val="545759"/>
                </a:solidFill>
              </a:rPr>
              <a:t>Minimum premium - $200</a:t>
            </a:r>
          </a:p>
          <a:p>
            <a:pPr marL="171450" indent="-171450">
              <a:lnSpc>
                <a:spcPts val="1500"/>
              </a:lnSpc>
              <a:spcAft>
                <a:spcPts val="600"/>
              </a:spcAft>
              <a:buClr>
                <a:srgbClr val="FCB53B"/>
              </a:buClr>
              <a:buSzPct val="140000"/>
              <a:buFont typeface=".AppleSystemUIFont"/>
              <a:buChar char="+"/>
            </a:pPr>
            <a:r>
              <a:rPr lang="en-US" sz="1250" dirty="0">
                <a:solidFill>
                  <a:srgbClr val="545759"/>
                </a:solidFill>
              </a:rPr>
              <a:t>Available to any size account where owned or leased vehicles are scheduled</a:t>
            </a:r>
          </a:p>
          <a:p>
            <a:pPr marL="628650" lvl="1" indent="-171450">
              <a:lnSpc>
                <a:spcPts val="1500"/>
              </a:lnSpc>
              <a:spcAft>
                <a:spcPts val="1200"/>
              </a:spcAft>
              <a:buClr>
                <a:srgbClr val="FCB53B"/>
              </a:buClr>
              <a:buSzPct val="140000"/>
              <a:buFont typeface="CambriaMath"/>
              <a:buChar char="⎼"/>
            </a:pPr>
            <a:r>
              <a:rPr lang="en-US" sz="1100" dirty="0">
                <a:solidFill>
                  <a:srgbClr val="545759"/>
                </a:solidFill>
              </a:rPr>
              <a:t>We will recommend adding to fleet sizes of 5 or more autos</a:t>
            </a:r>
          </a:p>
          <a:p>
            <a:pPr marL="171450" indent="-171450">
              <a:lnSpc>
                <a:spcPts val="1500"/>
              </a:lnSpc>
              <a:spcAft>
                <a:spcPts val="600"/>
              </a:spcAft>
              <a:buClr>
                <a:srgbClr val="FCB53B"/>
              </a:buClr>
              <a:buSzPct val="140000"/>
              <a:buFont typeface=".AppleSystemUIFont"/>
              <a:buChar char="+"/>
            </a:pPr>
            <a:r>
              <a:rPr lang="en-US" sz="1250" dirty="0">
                <a:solidFill>
                  <a:srgbClr val="545759"/>
                </a:solidFill>
              </a:rPr>
              <a:t>Our additional coverages and limits include:</a:t>
            </a:r>
          </a:p>
          <a:p>
            <a:pPr marL="628650" lvl="1" indent="-171450">
              <a:lnSpc>
                <a:spcPts val="1500"/>
              </a:lnSpc>
              <a:spcAft>
                <a:spcPts val="600"/>
              </a:spcAft>
              <a:buClr>
                <a:srgbClr val="FCB53B"/>
              </a:buClr>
              <a:buSzPct val="140000"/>
              <a:buFont typeface="CambriaMath"/>
              <a:buChar char="⎼"/>
            </a:pPr>
            <a:r>
              <a:rPr lang="en-US" sz="1100" dirty="0">
                <a:solidFill>
                  <a:srgbClr val="545759"/>
                </a:solidFill>
              </a:rPr>
              <a:t>Liability Coverage Extensions</a:t>
            </a:r>
          </a:p>
          <a:p>
            <a:pPr marL="628650" lvl="1" indent="-171450">
              <a:lnSpc>
                <a:spcPts val="1500"/>
              </a:lnSpc>
              <a:spcAft>
                <a:spcPts val="600"/>
              </a:spcAft>
              <a:buClr>
                <a:srgbClr val="FCB53B"/>
              </a:buClr>
              <a:buSzPct val="140000"/>
              <a:buFont typeface="CambriaMath"/>
              <a:buChar char="⎼"/>
            </a:pPr>
            <a:r>
              <a:rPr lang="en-US" sz="1100" dirty="0">
                <a:solidFill>
                  <a:srgbClr val="545759"/>
                </a:solidFill>
              </a:rPr>
              <a:t>Physical Damage Coverage Extensions</a:t>
            </a:r>
          </a:p>
          <a:p>
            <a:pPr marL="628650" lvl="1" indent="-171450">
              <a:lnSpc>
                <a:spcPts val="1500"/>
              </a:lnSpc>
              <a:spcAft>
                <a:spcPts val="600"/>
              </a:spcAft>
              <a:buClr>
                <a:srgbClr val="FCB53B"/>
              </a:buClr>
              <a:buSzPct val="140000"/>
              <a:buFont typeface="CambriaMath"/>
              <a:buChar char="⎼"/>
            </a:pPr>
            <a:r>
              <a:rPr lang="en-US" sz="1100" dirty="0">
                <a:solidFill>
                  <a:srgbClr val="545759"/>
                </a:solidFill>
              </a:rPr>
              <a:t>Business Auto Conditions</a:t>
            </a:r>
          </a:p>
        </p:txBody>
      </p:sp>
      <p:cxnSp>
        <p:nvCxnSpPr>
          <p:cNvPr id="24" name="Straight Connector 23">
            <a:extLst>
              <a:ext uri="{FF2B5EF4-FFF2-40B4-BE49-F238E27FC236}">
                <a16:creationId xmlns:a16="http://schemas.microsoft.com/office/drawing/2014/main" xmlns="" id="{F15064E7-2238-8B4A-B826-A95416DFE6FA}"/>
              </a:ext>
            </a:extLst>
          </p:cNvPr>
          <p:cNvCxnSpPr>
            <a:cxnSpLocks/>
          </p:cNvCxnSpPr>
          <p:nvPr/>
        </p:nvCxnSpPr>
        <p:spPr>
          <a:xfrm>
            <a:off x="3231230" y="1348934"/>
            <a:ext cx="0" cy="2169038"/>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xmlns="" id="{E76C26A5-A547-0C4D-AB19-5F70AEF1EE94}"/>
              </a:ext>
            </a:extLst>
          </p:cNvPr>
          <p:cNvSpPr/>
          <p:nvPr/>
        </p:nvSpPr>
        <p:spPr>
          <a:xfrm>
            <a:off x="1046813" y="1920495"/>
            <a:ext cx="1913744" cy="1025922"/>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sz="1600" i="1" dirty="0" smtClean="0">
                <a:solidFill>
                  <a:srgbClr val="1B506F"/>
                </a:solidFill>
              </a:rPr>
              <a:t>This Coverage Enhancement Endorsement can be added to all niches!</a:t>
            </a:r>
            <a:endParaRPr lang="en-US" sz="1600" i="1" dirty="0">
              <a:solidFill>
                <a:srgbClr val="1B506F"/>
              </a:solidFill>
            </a:endParaRPr>
          </a:p>
        </p:txBody>
      </p:sp>
      <p:sp>
        <p:nvSpPr>
          <p:cNvPr id="6" name="Rectangle 5"/>
          <p:cNvSpPr/>
          <p:nvPr/>
        </p:nvSpPr>
        <p:spPr>
          <a:xfrm>
            <a:off x="990600" y="457201"/>
            <a:ext cx="7918450" cy="461665"/>
          </a:xfrm>
          <a:prstGeom prst="rect">
            <a:avLst/>
          </a:prstGeom>
        </p:spPr>
        <p:txBody>
          <a:bodyPr wrap="square">
            <a:spAutoFit/>
          </a:bodyPr>
          <a:lstStyle/>
          <a:p>
            <a:pPr lvl="0">
              <a:spcAft>
                <a:spcPts val="600"/>
              </a:spcAft>
            </a:pPr>
            <a:r>
              <a:rPr lang="en-US" sz="2400" b="1" dirty="0">
                <a:solidFill>
                  <a:srgbClr val="00B3D6"/>
                </a:solidFill>
                <a:latin typeface="Arial" panose="020B0604020202020204" pitchFamily="34" charset="0"/>
                <a:ea typeface="Arial" panose="020B0604020202020204" pitchFamily="34" charset="0"/>
              </a:rPr>
              <a:t>GuideVantage</a:t>
            </a:r>
            <a:r>
              <a:rPr lang="en-US" sz="2400" b="1" baseline="30000" dirty="0">
                <a:solidFill>
                  <a:srgbClr val="00B3D6"/>
                </a:solidFill>
                <a:latin typeface="Arial" panose="020B0604020202020204" pitchFamily="34" charset="0"/>
                <a:ea typeface="Arial" panose="020B0604020202020204" pitchFamily="34" charset="0"/>
              </a:rPr>
              <a:t>sm</a:t>
            </a:r>
            <a:r>
              <a:rPr lang="en-US" sz="2400" b="1" cap="all" dirty="0" smtClean="0">
                <a:solidFill>
                  <a:srgbClr val="00B4D6"/>
                </a:solidFill>
              </a:rPr>
              <a:t> </a:t>
            </a:r>
            <a:r>
              <a:rPr lang="en-US" sz="2400" b="1" cap="all" dirty="0">
                <a:solidFill>
                  <a:srgbClr val="00B4D6"/>
                </a:solidFill>
              </a:rPr>
              <a:t>Auto Enhancement </a:t>
            </a:r>
          </a:p>
        </p:txBody>
      </p:sp>
    </p:spTree>
    <p:extLst>
      <p:ext uri="{BB962C8B-B14F-4D97-AF65-F5344CB8AC3E}">
        <p14:creationId xmlns:p14="http://schemas.microsoft.com/office/powerpoint/2010/main" val="30141709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right)">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xmlns="" id="{F15064E7-2238-8B4A-B826-A95416DFE6FA}"/>
              </a:ext>
            </a:extLst>
          </p:cNvPr>
          <p:cNvCxnSpPr>
            <a:cxnSpLocks/>
          </p:cNvCxnSpPr>
          <p:nvPr/>
        </p:nvCxnSpPr>
        <p:spPr>
          <a:xfrm>
            <a:off x="5529930" y="1558484"/>
            <a:ext cx="0" cy="2169038"/>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xmlns="" id="{E76C26A5-A547-0C4D-AB19-5F70AEF1EE94}"/>
              </a:ext>
            </a:extLst>
          </p:cNvPr>
          <p:cNvSpPr/>
          <p:nvPr/>
        </p:nvSpPr>
        <p:spPr>
          <a:xfrm>
            <a:off x="6266513" y="2072896"/>
            <a:ext cx="1913744" cy="1025922"/>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en-US" sz="1600" i="1" dirty="0" smtClean="0">
                <a:solidFill>
                  <a:srgbClr val="1B506F"/>
                </a:solidFill>
              </a:rPr>
              <a:t>Copies of the coverage form and sales flyers can be found on GuideLink!</a:t>
            </a:r>
            <a:endParaRPr lang="en-US" sz="1600" i="1" dirty="0">
              <a:solidFill>
                <a:srgbClr val="1B506F"/>
              </a:solidFill>
            </a:endParaRPr>
          </a:p>
        </p:txBody>
      </p:sp>
      <p:sp>
        <p:nvSpPr>
          <p:cNvPr id="6" name="Rectangle 5"/>
          <p:cNvSpPr/>
          <p:nvPr/>
        </p:nvSpPr>
        <p:spPr>
          <a:xfrm>
            <a:off x="990600" y="457201"/>
            <a:ext cx="7918450" cy="461665"/>
          </a:xfrm>
          <a:prstGeom prst="rect">
            <a:avLst/>
          </a:prstGeom>
        </p:spPr>
        <p:txBody>
          <a:bodyPr wrap="square">
            <a:spAutoFit/>
          </a:bodyPr>
          <a:lstStyle/>
          <a:p>
            <a:pPr lvl="0">
              <a:spcAft>
                <a:spcPts val="600"/>
              </a:spcAft>
            </a:pPr>
            <a:r>
              <a:rPr lang="en-US" sz="2400" b="1" dirty="0">
                <a:solidFill>
                  <a:srgbClr val="00B3D6"/>
                </a:solidFill>
                <a:latin typeface="Arial" panose="020B0604020202020204" pitchFamily="34" charset="0"/>
                <a:ea typeface="Arial" panose="020B0604020202020204" pitchFamily="34" charset="0"/>
              </a:rPr>
              <a:t>GuideVantage</a:t>
            </a:r>
            <a:r>
              <a:rPr lang="en-US" sz="2400" b="1" baseline="30000" dirty="0">
                <a:solidFill>
                  <a:srgbClr val="00B3D6"/>
                </a:solidFill>
                <a:latin typeface="Arial" panose="020B0604020202020204" pitchFamily="34" charset="0"/>
                <a:ea typeface="Arial" panose="020B0604020202020204" pitchFamily="34" charset="0"/>
              </a:rPr>
              <a:t>sm</a:t>
            </a:r>
            <a:r>
              <a:rPr lang="en-US" sz="2400" b="1" cap="all" dirty="0" smtClean="0">
                <a:solidFill>
                  <a:srgbClr val="00B4D6"/>
                </a:solidFill>
              </a:rPr>
              <a:t> </a:t>
            </a:r>
            <a:r>
              <a:rPr lang="en-US" sz="2400" b="1" cap="all" dirty="0">
                <a:solidFill>
                  <a:srgbClr val="00B4D6"/>
                </a:solidFill>
              </a:rPr>
              <a:t>Auto Enhancement </a:t>
            </a:r>
          </a:p>
        </p:txBody>
      </p:sp>
      <p:grpSp>
        <p:nvGrpSpPr>
          <p:cNvPr id="2" name="Group 1"/>
          <p:cNvGrpSpPr/>
          <p:nvPr/>
        </p:nvGrpSpPr>
        <p:grpSpPr>
          <a:xfrm>
            <a:off x="875299" y="1558483"/>
            <a:ext cx="2369552" cy="2384867"/>
            <a:chOff x="1764865" y="1592994"/>
            <a:chExt cx="2684515" cy="2489717"/>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16507">
              <a:off x="1764865" y="1592994"/>
              <a:ext cx="1939454" cy="248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916" y="1601963"/>
              <a:ext cx="1928464" cy="247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21191">
            <a:off x="3463926" y="1685271"/>
            <a:ext cx="1747443" cy="224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9136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xmlns="" id="{FA908EB2-D587-E24F-8925-31D3FCE684C1}"/>
              </a:ext>
            </a:extLst>
          </p:cNvPr>
          <p:cNvSpPr txBox="1">
            <a:spLocks/>
          </p:cNvSpPr>
          <p:nvPr/>
        </p:nvSpPr>
        <p:spPr>
          <a:xfrm>
            <a:off x="1039318" y="730111"/>
            <a:ext cx="7040680" cy="369332"/>
          </a:xfrm>
          <a:prstGeom prst="rect">
            <a:avLst/>
          </a:prstGeom>
        </p:spPr>
        <p:txBody>
          <a:bodyPr lIns="0" tIns="0" rIns="0" bIns="0"/>
          <a:lstStyle>
            <a:lvl1pPr marL="0" indent="0" algn="l" defTabSz="457200" rtl="0" eaLnBrk="1" latinLnBrk="0" hangingPunct="1">
              <a:spcBef>
                <a:spcPct val="0"/>
              </a:spcBef>
              <a:buNone/>
              <a:defRPr sz="2400" b="1" i="0" kern="1200" baseline="0">
                <a:solidFill>
                  <a:schemeClr val="accent6"/>
                </a:solidFill>
                <a:latin typeface="+mj-lt"/>
                <a:ea typeface="+mj-ea"/>
                <a:cs typeface="+mj-cs"/>
              </a:defRPr>
            </a:lvl1pPr>
          </a:lstStyle>
          <a:p>
            <a:pPr>
              <a:spcAft>
                <a:spcPts val="600"/>
              </a:spcAft>
            </a:pPr>
            <a:endParaRPr lang="en-US" sz="1100" dirty="0">
              <a:solidFill>
                <a:srgbClr val="545759"/>
              </a:solidFill>
            </a:endParaRPr>
          </a:p>
        </p:txBody>
      </p:sp>
      <p:graphicFrame>
        <p:nvGraphicFramePr>
          <p:cNvPr id="2" name="Diagram 1">
            <a:extLst>
              <a:ext uri="{FF2B5EF4-FFF2-40B4-BE49-F238E27FC236}">
                <a16:creationId xmlns:a16="http://schemas.microsoft.com/office/drawing/2014/main" xmlns="" id="{B7316D8D-99A5-9F45-B51E-C81CEA28A801}"/>
              </a:ext>
            </a:extLst>
          </p:cNvPr>
          <p:cNvGraphicFramePr/>
          <p:nvPr>
            <p:extLst>
              <p:ext uri="{D42A27DB-BD31-4B8C-83A1-F6EECF244321}">
                <p14:modId xmlns:p14="http://schemas.microsoft.com/office/powerpoint/2010/main" val="3563542421"/>
              </p:ext>
            </p:extLst>
          </p:nvPr>
        </p:nvGraphicFramePr>
        <p:xfrm>
          <a:off x="1039318" y="1099442"/>
          <a:ext cx="7040680" cy="3612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90600" y="457201"/>
            <a:ext cx="7918450" cy="461665"/>
          </a:xfrm>
          <a:prstGeom prst="rect">
            <a:avLst/>
          </a:prstGeom>
        </p:spPr>
        <p:txBody>
          <a:bodyPr wrap="square">
            <a:spAutoFit/>
          </a:bodyPr>
          <a:lstStyle/>
          <a:p>
            <a:pPr lvl="0">
              <a:spcAft>
                <a:spcPts val="600"/>
              </a:spcAft>
            </a:pPr>
            <a:r>
              <a:rPr lang="en-US" sz="2400" b="1" dirty="0">
                <a:solidFill>
                  <a:srgbClr val="00B3D6"/>
                </a:solidFill>
                <a:latin typeface="Arial" panose="020B0604020202020204" pitchFamily="34" charset="0"/>
                <a:ea typeface="Arial" panose="020B0604020202020204" pitchFamily="34" charset="0"/>
              </a:rPr>
              <a:t>New Business Submission Requirements</a:t>
            </a:r>
          </a:p>
        </p:txBody>
      </p:sp>
    </p:spTree>
    <p:extLst>
      <p:ext uri="{BB962C8B-B14F-4D97-AF65-F5344CB8AC3E}">
        <p14:creationId xmlns:p14="http://schemas.microsoft.com/office/powerpoint/2010/main" val="38518042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C5B4980F-57FE-214A-B2A9-8985971A8D7C}"/>
              </a:ext>
            </a:extLst>
          </p:cNvPr>
          <p:cNvSpPr/>
          <p:nvPr/>
        </p:nvSpPr>
        <p:spPr>
          <a:xfrm>
            <a:off x="1004853" y="1008176"/>
            <a:ext cx="6452114" cy="3695558"/>
          </a:xfrm>
          <a:prstGeom prst="rect">
            <a:avLst/>
          </a:prstGeom>
        </p:spPr>
        <p:txBody>
          <a:bodyPr wrap="square" lIns="0" tIns="0" rIns="0" bIns="0" numCol="1" spcCol="32004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buClr>
                <a:srgbClr val="FCB53B"/>
              </a:buClr>
              <a:buSzPct val="140000"/>
            </a:pPr>
            <a:r>
              <a:rPr lang="en-US" sz="1000" b="1" cap="all" dirty="0">
                <a:solidFill>
                  <a:srgbClr val="00B4D6"/>
                </a:solidFill>
              </a:rPr>
              <a:t>More than insurance</a:t>
            </a:r>
          </a:p>
          <a:p>
            <a:pPr>
              <a:lnSpc>
                <a:spcPct val="150000"/>
              </a:lnSpc>
            </a:pPr>
            <a:r>
              <a:rPr lang="en-US" sz="950" dirty="0"/>
              <a:t>We offer our customers </a:t>
            </a:r>
            <a:r>
              <a:rPr lang="en-US" sz="950" b="1" dirty="0"/>
              <a:t>GuideVantage</a:t>
            </a:r>
            <a:r>
              <a:rPr lang="en-US" sz="950" dirty="0"/>
              <a:t>, a host of exclusive, complimentary value-added resources. The </a:t>
            </a:r>
            <a:r>
              <a:rPr lang="en-US" sz="950" i="1" dirty="0"/>
              <a:t>GuideVantage services and programs are free or significantly discounted </a:t>
            </a:r>
            <a:r>
              <a:rPr lang="en-US" sz="950" dirty="0"/>
              <a:t>and offer highly specialized expertise in areas including: </a:t>
            </a:r>
          </a:p>
          <a:p>
            <a:pPr marL="171450" indent="-171450">
              <a:lnSpc>
                <a:spcPct val="150000"/>
              </a:lnSpc>
              <a:buFont typeface="Arial" panose="020B0604020202020204" pitchFamily="34" charset="0"/>
              <a:buChar char="•"/>
            </a:pPr>
            <a:r>
              <a:rPr lang="en-US" sz="950" dirty="0"/>
              <a:t>Human resource solutions and complimentary HR training tools. </a:t>
            </a:r>
          </a:p>
          <a:p>
            <a:pPr marL="171450" indent="-171450">
              <a:lnSpc>
                <a:spcPct val="150000"/>
              </a:lnSpc>
              <a:buFont typeface="Arial" panose="020B0604020202020204" pitchFamily="34" charset="0"/>
              <a:buChar char="•"/>
            </a:pPr>
            <a:r>
              <a:rPr lang="en-US" sz="950" dirty="0"/>
              <a:t>Employment screening and background check services. </a:t>
            </a:r>
          </a:p>
          <a:p>
            <a:pPr marL="171450" indent="-171450">
              <a:lnSpc>
                <a:spcPct val="150000"/>
              </a:lnSpc>
              <a:buFont typeface="Arial" panose="020B0604020202020204" pitchFamily="34" charset="0"/>
              <a:buChar char="•"/>
            </a:pPr>
            <a:r>
              <a:rPr lang="en-US" sz="950" dirty="0"/>
              <a:t>Free risk management resources such as webinars, articles, and fact sheets. </a:t>
            </a:r>
          </a:p>
          <a:p>
            <a:pPr marL="171450" indent="-171450">
              <a:lnSpc>
                <a:spcPct val="150000"/>
              </a:lnSpc>
              <a:buFont typeface="Arial" panose="020B0604020202020204" pitchFamily="34" charset="0"/>
              <a:buChar char="•"/>
            </a:pPr>
            <a:r>
              <a:rPr lang="en-US" sz="950" dirty="0"/>
              <a:t>Armed intruder resources focused on awareness, education and training. </a:t>
            </a:r>
          </a:p>
          <a:p>
            <a:pPr marL="171450" indent="-171450">
              <a:lnSpc>
                <a:spcPct val="150000"/>
              </a:lnSpc>
              <a:buFont typeface="Arial" panose="020B0604020202020204" pitchFamily="34" charset="0"/>
              <a:buChar char="•"/>
            </a:pPr>
            <a:r>
              <a:rPr lang="en-US" sz="950" dirty="0"/>
              <a:t>Innovative and proactive risk management options like Roost Smart Water Leak and Freeze </a:t>
            </a:r>
            <a:r>
              <a:rPr lang="en-US" sz="950" dirty="0" smtClean="0"/>
              <a:t>Detectors</a:t>
            </a:r>
            <a:endParaRPr lang="en-US" sz="950" dirty="0"/>
          </a:p>
        </p:txBody>
      </p:sp>
      <p:pic>
        <p:nvPicPr>
          <p:cNvPr id="8" name="Picture 7" descr="GC3">
            <a:hlinkClick r:id="rId3"/>
            <a:extLst>
              <a:ext uri="{FF2B5EF4-FFF2-40B4-BE49-F238E27FC236}">
                <a16:creationId xmlns:a16="http://schemas.microsoft.com/office/drawing/2014/main" xmlns="" id="{61B05071-3348-154B-9780-154F093D88F1}"/>
              </a:ext>
            </a:extLst>
          </p:cNvPr>
          <p:cNvPicPr/>
          <p:nvPr/>
        </p:nvPicPr>
        <p:blipFill>
          <a:blip r:link="rId4">
            <a:extLst>
              <a:ext uri="{28A0092B-C50C-407E-A947-70E740481C1C}">
                <a14:useLocalDpi xmlns:a14="http://schemas.microsoft.com/office/drawing/2010/main" val="0"/>
              </a:ext>
            </a:extLst>
          </a:blip>
          <a:srcRect/>
          <a:stretch>
            <a:fillRect/>
          </a:stretch>
        </p:blipFill>
        <p:spPr bwMode="auto">
          <a:xfrm>
            <a:off x="2989164" y="3332061"/>
            <a:ext cx="1159587" cy="443531"/>
          </a:xfrm>
          <a:prstGeom prst="rect">
            <a:avLst/>
          </a:prstGeom>
          <a:noFill/>
          <a:ln>
            <a:noFill/>
          </a:ln>
        </p:spPr>
      </p:pic>
      <p:pic>
        <p:nvPicPr>
          <p:cNvPr id="10" name="Picture 9" descr="HRGuide">
            <a:hlinkClick r:id="rId5"/>
            <a:extLst>
              <a:ext uri="{FF2B5EF4-FFF2-40B4-BE49-F238E27FC236}">
                <a16:creationId xmlns:a16="http://schemas.microsoft.com/office/drawing/2014/main" xmlns="" id="{FCD9D5EF-0AFA-CC43-87FA-AE159F0007C9}"/>
              </a:ext>
            </a:extLst>
          </p:cNvPr>
          <p:cNvPicPr/>
          <p:nvPr/>
        </p:nvPicPr>
        <p:blipFill>
          <a:blip r:link="rId6">
            <a:extLst>
              <a:ext uri="{28A0092B-C50C-407E-A947-70E740481C1C}">
                <a14:useLocalDpi xmlns:a14="http://schemas.microsoft.com/office/drawing/2010/main" val="0"/>
              </a:ext>
            </a:extLst>
          </a:blip>
          <a:srcRect/>
          <a:stretch>
            <a:fillRect/>
          </a:stretch>
        </p:blipFill>
        <p:spPr bwMode="auto">
          <a:xfrm>
            <a:off x="4767140" y="3370938"/>
            <a:ext cx="1540834" cy="453498"/>
          </a:xfrm>
          <a:prstGeom prst="rect">
            <a:avLst/>
          </a:prstGeom>
          <a:noFill/>
          <a:ln>
            <a:noFill/>
          </a:ln>
        </p:spPr>
      </p:pic>
      <p:pic>
        <p:nvPicPr>
          <p:cNvPr id="11" name="Picture 10" descr="Property Sensors">
            <a:hlinkClick r:id="rId7"/>
            <a:extLst>
              <a:ext uri="{FF2B5EF4-FFF2-40B4-BE49-F238E27FC236}">
                <a16:creationId xmlns:a16="http://schemas.microsoft.com/office/drawing/2014/main" xmlns="" id="{786ABBFE-E27F-6A4A-A536-80CEC3418628}"/>
              </a:ext>
            </a:extLst>
          </p:cNvPr>
          <p:cNvPicPr/>
          <p:nvPr/>
        </p:nvPicPr>
        <p:blipFill>
          <a:blip r:link="rId8">
            <a:extLst>
              <a:ext uri="{28A0092B-C50C-407E-A947-70E740481C1C}">
                <a14:useLocalDpi xmlns:a14="http://schemas.microsoft.com/office/drawing/2010/main" val="0"/>
              </a:ext>
            </a:extLst>
          </a:blip>
          <a:srcRect/>
          <a:stretch>
            <a:fillRect/>
          </a:stretch>
        </p:blipFill>
        <p:spPr bwMode="auto">
          <a:xfrm>
            <a:off x="3745909" y="4049607"/>
            <a:ext cx="1308312" cy="428955"/>
          </a:xfrm>
          <a:prstGeom prst="rect">
            <a:avLst/>
          </a:prstGeom>
          <a:noFill/>
          <a:ln>
            <a:noFill/>
          </a:ln>
        </p:spPr>
      </p:pic>
      <p:pic>
        <p:nvPicPr>
          <p:cNvPr id="12" name="Picture 11" descr="STOPit">
            <a:hlinkClick r:id="rId9"/>
            <a:extLst>
              <a:ext uri="{FF2B5EF4-FFF2-40B4-BE49-F238E27FC236}">
                <a16:creationId xmlns:a16="http://schemas.microsoft.com/office/drawing/2014/main" xmlns="" id="{C2DEC5F5-9CA7-0A49-9959-4DD0D0D7A908}"/>
              </a:ext>
            </a:extLst>
          </p:cNvPr>
          <p:cNvPicPr/>
          <p:nvPr/>
        </p:nvPicPr>
        <p:blipFill>
          <a:blip r:link="rId10">
            <a:extLst>
              <a:ext uri="{28A0092B-C50C-407E-A947-70E740481C1C}">
                <a14:useLocalDpi xmlns:a14="http://schemas.microsoft.com/office/drawing/2010/main" val="0"/>
              </a:ext>
            </a:extLst>
          </a:blip>
          <a:srcRect/>
          <a:stretch>
            <a:fillRect/>
          </a:stretch>
        </p:blipFill>
        <p:spPr bwMode="auto">
          <a:xfrm>
            <a:off x="1897140" y="4061381"/>
            <a:ext cx="1177420" cy="419011"/>
          </a:xfrm>
          <a:prstGeom prst="rect">
            <a:avLst/>
          </a:prstGeom>
          <a:noFill/>
          <a:ln>
            <a:noFill/>
          </a:ln>
        </p:spPr>
      </p:pic>
      <p:pic>
        <p:nvPicPr>
          <p:cNvPr id="17" name="Picture 16">
            <a:extLst>
              <a:ext uri="{FF2B5EF4-FFF2-40B4-BE49-F238E27FC236}">
                <a16:creationId xmlns:a16="http://schemas.microsoft.com/office/drawing/2014/main" xmlns="" id="{69D39CDC-8D81-E349-92F7-9BF7A09EDC2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9576" y="3269616"/>
            <a:ext cx="1321199" cy="568423"/>
          </a:xfrm>
          <a:prstGeom prst="rect">
            <a:avLst/>
          </a:prstGeom>
        </p:spPr>
      </p:pic>
      <p:sp>
        <p:nvSpPr>
          <p:cNvPr id="19" name="Rectangle 18"/>
          <p:cNvSpPr/>
          <p:nvPr/>
        </p:nvSpPr>
        <p:spPr>
          <a:xfrm>
            <a:off x="990600" y="457201"/>
            <a:ext cx="7918450" cy="461665"/>
          </a:xfrm>
          <a:prstGeom prst="rect">
            <a:avLst/>
          </a:prstGeom>
        </p:spPr>
        <p:txBody>
          <a:bodyPr wrap="square">
            <a:spAutoFit/>
          </a:bodyPr>
          <a:lstStyle/>
          <a:p>
            <a:pPr>
              <a:spcAft>
                <a:spcPts val="600"/>
              </a:spcAft>
            </a:pPr>
            <a:r>
              <a:rPr lang="en-US" sz="2400" b="1" cap="all" dirty="0" smtClean="0">
                <a:solidFill>
                  <a:srgbClr val="00B4D6"/>
                </a:solidFill>
              </a:rPr>
              <a:t>The GuideVantage</a:t>
            </a:r>
            <a:endParaRPr lang="en-US" sz="2400" b="1" cap="all" dirty="0">
              <a:solidFill>
                <a:srgbClr val="00B4D6"/>
              </a:solidFill>
            </a:endParaRPr>
          </a:p>
        </p:txBody>
      </p:sp>
      <p:pic>
        <p:nvPicPr>
          <p:cNvPr id="2" name="Picture 1"/>
          <p:cNvPicPr>
            <a:picLocks noChangeAspect="1"/>
          </p:cNvPicPr>
          <p:nvPr/>
        </p:nvPicPr>
        <p:blipFill>
          <a:blip r:embed="rId12"/>
          <a:stretch>
            <a:fillRect/>
          </a:stretch>
        </p:blipFill>
        <p:spPr>
          <a:xfrm>
            <a:off x="5900616" y="4038111"/>
            <a:ext cx="1285875" cy="361950"/>
          </a:xfrm>
          <a:prstGeom prst="rect">
            <a:avLst/>
          </a:prstGeom>
        </p:spPr>
      </p:pic>
      <p:pic>
        <p:nvPicPr>
          <p:cNvPr id="3" name="Picture 2"/>
          <p:cNvPicPr>
            <a:picLocks noChangeAspect="1"/>
          </p:cNvPicPr>
          <p:nvPr/>
        </p:nvPicPr>
        <p:blipFill>
          <a:blip r:embed="rId13"/>
          <a:stretch>
            <a:fillRect/>
          </a:stretch>
        </p:blipFill>
        <p:spPr>
          <a:xfrm>
            <a:off x="6662247" y="3370938"/>
            <a:ext cx="1428191" cy="404654"/>
          </a:xfrm>
          <a:prstGeom prst="rect">
            <a:avLst/>
          </a:prstGeom>
        </p:spPr>
      </p:pic>
    </p:spTree>
    <p:extLst>
      <p:ext uri="{BB962C8B-B14F-4D97-AF65-F5344CB8AC3E}">
        <p14:creationId xmlns:p14="http://schemas.microsoft.com/office/powerpoint/2010/main" val="25066875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0"/>
            <a:ext cx="2687787" cy="461665"/>
          </a:xfrm>
          <a:prstGeom prst="rect">
            <a:avLst/>
          </a:prstGeom>
        </p:spPr>
        <p:txBody>
          <a:bodyPr wrap="none">
            <a:spAutoFit/>
          </a:bodyPr>
          <a:lstStyle/>
          <a:p>
            <a:pPr lvl="0">
              <a:spcAft>
                <a:spcPts val="600"/>
              </a:spcAft>
            </a:pPr>
            <a:r>
              <a:rPr lang="en-US" sz="2400" b="1" cap="all" dirty="0" smtClean="0">
                <a:solidFill>
                  <a:srgbClr val="00B4D6"/>
                </a:solidFill>
              </a:rPr>
              <a:t>ACCREDITATION</a:t>
            </a:r>
            <a:endParaRPr lang="en-US" sz="2400" b="1" cap="all" dirty="0">
              <a:solidFill>
                <a:srgbClr val="00B4D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56456910"/>
              </p:ext>
            </p:extLst>
          </p:nvPr>
        </p:nvGraphicFramePr>
        <p:xfrm>
          <a:off x="457200" y="506896"/>
          <a:ext cx="8686799" cy="7824941"/>
        </p:xfrm>
        <a:graphic>
          <a:graphicData uri="http://schemas.openxmlformats.org/drawingml/2006/table">
            <a:tbl>
              <a:tblPr/>
              <a:tblGrid>
                <a:gridCol w="8686799">
                  <a:extLst>
                    <a:ext uri="{9D8B030D-6E8A-4147-A177-3AD203B41FA5}">
                      <a16:colId xmlns:a16="http://schemas.microsoft.com/office/drawing/2014/main" xmlns="" val="4009815734"/>
                    </a:ext>
                  </a:extLst>
                </a:gridCol>
              </a:tblGrid>
              <a:tr h="7824941">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200" b="1" dirty="0" smtClean="0">
                          <a:solidFill>
                            <a:srgbClr val="3E3D3E"/>
                          </a:solidFill>
                          <a:effectLst/>
                          <a:latin typeface="Calibri" panose="020F0502020204030204" pitchFamily="34" charset="0"/>
                          <a:ea typeface="Calibri" panose="020F0502020204030204" pitchFamily="34" charset="0"/>
                          <a:cs typeface="*Arial-24920-Identity-H"/>
                        </a:rPr>
                        <a:t>CARF International (CARF) </a:t>
                      </a:r>
                      <a:r>
                        <a:rPr lang="en-US" sz="1200" u="sng" dirty="0" smtClean="0">
                          <a:solidFill>
                            <a:srgbClr val="3E3D3E"/>
                          </a:solidFill>
                          <a:effectLst/>
                          <a:latin typeface="Calibri" panose="020F0502020204030204" pitchFamily="34" charset="0"/>
                          <a:ea typeface="Calibri" panose="020F0502020204030204" pitchFamily="34" charset="0"/>
                          <a:cs typeface="*Arial-24920-Identity-H"/>
                          <a:hlinkClick r:id="rId2"/>
                        </a:rPr>
                        <a:t>http://carf.org/home/</a:t>
                      </a:r>
                      <a:r>
                        <a:rPr lang="en-US" sz="1200" dirty="0" smtClean="0">
                          <a:solidFill>
                            <a:srgbClr val="3E3D3E"/>
                          </a:solidFill>
                          <a:effectLst/>
                          <a:latin typeface="Calibri" panose="020F0502020204030204" pitchFamily="34" charset="0"/>
                          <a:ea typeface="Calibri" panose="020F0502020204030204" pitchFamily="34" charset="0"/>
                          <a:cs typeface="*Arial-24920-Identity-H"/>
                        </a:rPr>
                        <a:t>  (Commission on Accreditation</a:t>
                      </a:r>
                      <a:r>
                        <a:rPr lang="en-US" sz="1200" baseline="0" dirty="0" smtClean="0">
                          <a:solidFill>
                            <a:srgbClr val="3E3D3E"/>
                          </a:solidFill>
                          <a:effectLst/>
                          <a:latin typeface="Calibri" panose="020F0502020204030204" pitchFamily="34" charset="0"/>
                          <a:ea typeface="Calibri" panose="020F0502020204030204" pitchFamily="34" charset="0"/>
                          <a:cs typeface="*Arial-24920-Identity-H"/>
                        </a:rPr>
                        <a:t> of Rehabilitation  Facilities)</a:t>
                      </a:r>
                      <a:endParaRPr lang="en-US" sz="1200" dirty="0" smtClean="0">
                        <a:solidFill>
                          <a:srgbClr val="3E3D3E"/>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smtClean="0">
                          <a:solidFill>
                            <a:srgbClr val="3E3D3E"/>
                          </a:solidFill>
                          <a:effectLst/>
                          <a:latin typeface="Calibri" panose="020F0502020204030204" pitchFamily="34" charset="0"/>
                          <a:ea typeface="Calibri" panose="020F0502020204030204" pitchFamily="34" charset="0"/>
                          <a:cs typeface="*Arial-24920-Identity-H"/>
                        </a:rPr>
                        <a:t>Service </a:t>
                      </a:r>
                      <a:r>
                        <a:rPr lang="en-US" sz="1200" dirty="0">
                          <a:solidFill>
                            <a:srgbClr val="3E3D3E"/>
                          </a:solidFill>
                          <a:effectLst/>
                          <a:latin typeface="Calibri" panose="020F0502020204030204" pitchFamily="34" charset="0"/>
                          <a:ea typeface="Calibri" panose="020F0502020204030204" pitchFamily="34" charset="0"/>
                          <a:cs typeface="*Arial-24920-Identity-H"/>
                        </a:rPr>
                        <a:t>areas include:  Aging, Behavioral Health, Child/Youth Services, Employment/Community Services (including vision rehab), Medical Rehab &amp; Opioid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a:solidFill>
                            <a:srgbClr val="3E3D3E"/>
                          </a:solidFill>
                          <a:effectLst/>
                          <a:latin typeface="Calibri" panose="020F0502020204030204" pitchFamily="34" charset="0"/>
                          <a:ea typeface="Calibri" panose="020F0502020204030204" pitchFamily="34" charset="0"/>
                          <a:cs typeface="*Arial-24920-Identity-H"/>
                        </a:rPr>
                        <a:t>Accredits more than 59,000 programs, more than 50 years in business and extends internationally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smtClean="0">
                          <a:solidFill>
                            <a:srgbClr val="3E3D3E"/>
                          </a:solidFill>
                          <a:effectLst/>
                          <a:latin typeface="Calibri" panose="020F0502020204030204" pitchFamily="34" charset="0"/>
                          <a:ea typeface="Calibri" panose="020F0502020204030204" pitchFamily="34" charset="0"/>
                          <a:cs typeface="*Arial-24920-Identity-H"/>
                        </a:rPr>
                        <a:t>Click “Find a Provider” to find accredited orgs.</a:t>
                      </a:r>
                      <a:r>
                        <a:rPr lang="en-US" sz="1200" baseline="0" dirty="0" smtClean="0">
                          <a:solidFill>
                            <a:srgbClr val="3E3D3E"/>
                          </a:solidFill>
                          <a:effectLst/>
                          <a:latin typeface="Calibri" panose="020F0502020204030204" pitchFamily="34" charset="0"/>
                          <a:ea typeface="Calibri" panose="020F0502020204030204" pitchFamily="34" charset="0"/>
                          <a:cs typeface="*Arial-24920-Identity-H"/>
                        </a:rPr>
                        <a:t> or </a:t>
                      </a:r>
                      <a:r>
                        <a:rPr lang="en-US" sz="1200" dirty="0" smtClean="0">
                          <a:solidFill>
                            <a:srgbClr val="3E3D3E"/>
                          </a:solidFill>
                          <a:effectLst/>
                          <a:latin typeface="Calibri" panose="020F0502020204030204" pitchFamily="34" charset="0"/>
                          <a:ea typeface="Calibri" panose="020F0502020204030204" pitchFamily="34" charset="0"/>
                          <a:cs typeface="*Arial-24920-Identity-H"/>
                        </a:rPr>
                        <a:t>do advanced search to get lists by zip code, state, city, program, etc.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smtClean="0">
                          <a:solidFill>
                            <a:srgbClr val="3E3E3E"/>
                          </a:solidFill>
                          <a:effectLst/>
                          <a:latin typeface="Calibri" panose="020F0502020204030204" pitchFamily="34" charset="0"/>
                          <a:ea typeface="Calibri" panose="020F0502020204030204" pitchFamily="34" charset="0"/>
                          <a:cs typeface="*Arial-24920-Identity-H"/>
                        </a:rPr>
                        <a:t>The </a:t>
                      </a:r>
                      <a:r>
                        <a:rPr lang="en-US" sz="1200" b="1" dirty="0">
                          <a:solidFill>
                            <a:srgbClr val="3E3E3E"/>
                          </a:solidFill>
                          <a:effectLst/>
                          <a:latin typeface="Calibri" panose="020F0502020204030204" pitchFamily="34" charset="0"/>
                          <a:ea typeface="Calibri" panose="020F0502020204030204" pitchFamily="34" charset="0"/>
                          <a:cs typeface="*Arial-24920-Identity-H"/>
                        </a:rPr>
                        <a:t>Joint Commission (JCAHO) </a:t>
                      </a:r>
                      <a:r>
                        <a:rPr lang="en-US" sz="1200" u="sng" dirty="0">
                          <a:solidFill>
                            <a:srgbClr val="3E3E3E"/>
                          </a:solidFill>
                          <a:effectLst/>
                          <a:latin typeface="Calibri" panose="020F0502020204030204" pitchFamily="34" charset="0"/>
                          <a:ea typeface="Calibri" panose="020F0502020204030204" pitchFamily="34" charset="0"/>
                          <a:cs typeface="*Arial-24920-Identity-H"/>
                          <a:hlinkClick r:id="rId3"/>
                        </a:rPr>
                        <a:t>https://www.jointcommission.org/</a:t>
                      </a:r>
                      <a:r>
                        <a:rPr lang="en-US" sz="1200" dirty="0">
                          <a:solidFill>
                            <a:srgbClr val="3E3E3E"/>
                          </a:solidFill>
                          <a:effectLst/>
                          <a:latin typeface="Calibri" panose="020F0502020204030204" pitchFamily="34" charset="0"/>
                          <a:ea typeface="Calibri" panose="020F0502020204030204" pitchFamily="34" charset="0"/>
                          <a:cs typeface="*Arial-24920-Identity-H"/>
                        </a:rPr>
                        <a:t> </a:t>
                      </a:r>
                      <a:r>
                        <a:rPr lang="en-US" sz="1200" dirty="0" smtClean="0">
                          <a:solidFill>
                            <a:srgbClr val="3E3E3E"/>
                          </a:solidFill>
                          <a:effectLst/>
                          <a:latin typeface="Calibri" panose="020F0502020204030204" pitchFamily="34" charset="0"/>
                          <a:ea typeface="Calibri" panose="020F0502020204030204" pitchFamily="34" charset="0"/>
                          <a:cs typeface="*Arial-24920-Identity-H"/>
                        </a:rPr>
                        <a:t> (Joint Commission</a:t>
                      </a:r>
                      <a:r>
                        <a:rPr lang="en-US" sz="1200" baseline="0" dirty="0" smtClean="0">
                          <a:solidFill>
                            <a:srgbClr val="3E3E3E"/>
                          </a:solidFill>
                          <a:effectLst/>
                          <a:latin typeface="Calibri" panose="020F0502020204030204" pitchFamily="34" charset="0"/>
                          <a:ea typeface="Calibri" panose="020F0502020204030204" pitchFamily="34" charset="0"/>
                          <a:cs typeface="*Arial-24920-Identity-H"/>
                        </a:rPr>
                        <a:t> on the Accreditation of Healthcare Orgs)</a:t>
                      </a:r>
                      <a:endParaRPr lang="en-US" sz="12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a:solidFill>
                            <a:srgbClr val="3E3E3E"/>
                          </a:solidFill>
                          <a:effectLst/>
                          <a:latin typeface="Calibri" panose="020F0502020204030204" pitchFamily="34" charset="0"/>
                          <a:ea typeface="Calibri" panose="020F0502020204030204" pitchFamily="34" charset="0"/>
                          <a:cs typeface="*Arial-24920-Identity-H"/>
                        </a:rPr>
                        <a:t>Accredits nearly 21,000 healthcare organizations in the U.S. and you can search for accredited organization on their website by name, service, state, city or zip code.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a:solidFill>
                            <a:srgbClr val="3E3E3E"/>
                          </a:solidFill>
                          <a:effectLst/>
                          <a:latin typeface="Calibri" panose="020F0502020204030204" pitchFamily="34" charset="0"/>
                          <a:ea typeface="Calibri" panose="020F0502020204030204" pitchFamily="34" charset="0"/>
                          <a:cs typeface="*Arial-24920-Identity-H"/>
                        </a:rPr>
                        <a:t>Service areas are numerous related to healthcare, but for Human Services, we will see Behavioral Health Care organizations that have The Joint Commission accreditation.  The other accreditations they do are out of our appetite.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smtClean="0">
                          <a:solidFill>
                            <a:srgbClr val="3C3C3C"/>
                          </a:solidFill>
                          <a:effectLst/>
                          <a:latin typeface="Calibri" panose="020F0502020204030204" pitchFamily="34" charset="0"/>
                          <a:ea typeface="Calibri" panose="020F0502020204030204" pitchFamily="34" charset="0"/>
                          <a:cs typeface="*Arial-24920-Identity-H"/>
                        </a:rPr>
                        <a:t>Council </a:t>
                      </a:r>
                      <a:r>
                        <a:rPr lang="en-US" sz="1200" b="1" dirty="0">
                          <a:solidFill>
                            <a:srgbClr val="3C3C3C"/>
                          </a:solidFill>
                          <a:effectLst/>
                          <a:latin typeface="Calibri" panose="020F0502020204030204" pitchFamily="34" charset="0"/>
                          <a:ea typeface="Calibri" panose="020F0502020204030204" pitchFamily="34" charset="0"/>
                          <a:cs typeface="*Arial-24920-Identity-H"/>
                        </a:rPr>
                        <a:t>on Accreditation (COA) </a:t>
                      </a:r>
                      <a:r>
                        <a:rPr lang="en-US" sz="1200" u="sng" dirty="0">
                          <a:solidFill>
                            <a:srgbClr val="3C3C3C"/>
                          </a:solidFill>
                          <a:effectLst/>
                          <a:latin typeface="Calibri" panose="020F0502020204030204" pitchFamily="34" charset="0"/>
                          <a:ea typeface="Calibri" panose="020F0502020204030204" pitchFamily="34" charset="0"/>
                          <a:cs typeface="*Arial-24920-Identity-H"/>
                          <a:hlinkClick r:id="rId4"/>
                        </a:rPr>
                        <a:t>http://coanet.org/home/</a:t>
                      </a:r>
                      <a:endParaRPr lang="en-US" sz="1200" dirty="0">
                        <a:solidFill>
                          <a:srgbClr val="3C3C3C"/>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a:solidFill>
                            <a:srgbClr val="3C3C3C"/>
                          </a:solidFill>
                          <a:effectLst/>
                          <a:latin typeface="Calibri" panose="020F0502020204030204" pitchFamily="34" charset="0"/>
                          <a:ea typeface="Calibri" panose="020F0502020204030204" pitchFamily="34" charset="0"/>
                          <a:cs typeface="*Arial-24920-Identity-H"/>
                        </a:rPr>
                        <a:t>Accredits the full continuum of child welfare, behavioral health, and community-based social services.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a:solidFill>
                            <a:srgbClr val="3C3C3C"/>
                          </a:solidFill>
                          <a:effectLst/>
                          <a:latin typeface="Calibri" panose="020F0502020204030204" pitchFamily="34" charset="0"/>
                          <a:ea typeface="Calibri" panose="020F0502020204030204" pitchFamily="34" charset="0"/>
                          <a:cs typeface="*Arial-24920-Identity-H"/>
                        </a:rPr>
                        <a:t>Accredit more than 2,200 organizations with separate programs for private organizations, public agencies, Canadian organizations, military family readiness programs, child and youth development programs and international adoption programs.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smtClean="0">
                          <a:solidFill>
                            <a:srgbClr val="3C3C3C"/>
                          </a:solidFill>
                          <a:effectLst/>
                          <a:latin typeface="Calibri" panose="020F0502020204030204" pitchFamily="34" charset="0"/>
                          <a:ea typeface="Calibri" panose="020F0502020204030204" pitchFamily="34" charset="0"/>
                          <a:cs typeface="*Arial-24920-Identity-H"/>
                        </a:rPr>
                        <a:t>Link to search here</a:t>
                      </a:r>
                      <a:r>
                        <a:rPr lang="en-US" sz="1200" dirty="0">
                          <a:solidFill>
                            <a:srgbClr val="3C3C3C"/>
                          </a:solidFill>
                          <a:effectLst/>
                          <a:latin typeface="Calibri" panose="020F0502020204030204" pitchFamily="34" charset="0"/>
                          <a:ea typeface="Calibri" panose="020F0502020204030204" pitchFamily="34" charset="0"/>
                          <a:cs typeface="*Arial-24920-Identity-H"/>
                        </a:rPr>
                        <a:t>:  </a:t>
                      </a:r>
                      <a:r>
                        <a:rPr lang="en-US" sz="1200" u="sng" dirty="0" smtClean="0">
                          <a:solidFill>
                            <a:srgbClr val="0563C1"/>
                          </a:solidFill>
                          <a:effectLst/>
                          <a:latin typeface="Calibri" panose="020F0502020204030204" pitchFamily="34" charset="0"/>
                          <a:ea typeface="Calibri" panose="020F0502020204030204" pitchFamily="34" charset="0"/>
                          <a:cs typeface="*Arial-29591-Identity-H"/>
                          <a:hlinkClick r:id="rId5"/>
                        </a:rPr>
                        <a:t>http</a:t>
                      </a:r>
                      <a:r>
                        <a:rPr lang="en-US" sz="1200" u="sng" dirty="0">
                          <a:solidFill>
                            <a:srgbClr val="0563C1"/>
                          </a:solidFill>
                          <a:effectLst/>
                          <a:latin typeface="Calibri" panose="020F0502020204030204" pitchFamily="34" charset="0"/>
                          <a:ea typeface="Calibri" panose="020F0502020204030204" pitchFamily="34" charset="0"/>
                          <a:cs typeface="*Arial-29591-Identity-H"/>
                          <a:hlinkClick r:id="rId5"/>
                        </a:rPr>
                        <a:t>://coanet.org/accreditation/who-is-accredited/who-is-accredited-search/</a:t>
                      </a:r>
                      <a:r>
                        <a:rPr lang="en-US" sz="1200" dirty="0">
                          <a:solidFill>
                            <a:srgbClr val="FF0000"/>
                          </a:solidFill>
                          <a:effectLst/>
                          <a:latin typeface="Calibri" panose="020F0502020204030204" pitchFamily="34" charset="0"/>
                          <a:ea typeface="Calibri" panose="020F0502020204030204" pitchFamily="34" charset="0"/>
                          <a:cs typeface="*Arial-29591-Identity-H"/>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200" b="1" dirty="0">
                          <a:solidFill>
                            <a:srgbClr val="3C3C3C"/>
                          </a:solidFill>
                          <a:effectLst/>
                          <a:latin typeface="Calibri" panose="020F0502020204030204" pitchFamily="34" charset="0"/>
                          <a:ea typeface="Calibri" panose="020F0502020204030204" pitchFamily="34" charset="0"/>
                          <a:cs typeface="*Arial-24920-Identity-H"/>
                        </a:rPr>
                        <a:t>The Council on Quality and Leadership (CQL)</a:t>
                      </a:r>
                      <a:r>
                        <a:rPr lang="en-US" sz="1200" dirty="0">
                          <a:solidFill>
                            <a:srgbClr val="3C3C3C"/>
                          </a:solidFill>
                          <a:effectLst/>
                          <a:latin typeface="Calibri" panose="020F0502020204030204" pitchFamily="34" charset="0"/>
                          <a:ea typeface="Calibri" panose="020F0502020204030204" pitchFamily="34" charset="0"/>
                          <a:cs typeface="*Arial-24920-Identity-H"/>
                        </a:rPr>
                        <a:t> </a:t>
                      </a:r>
                      <a:r>
                        <a:rPr lang="en-US" sz="1200" u="sng" dirty="0">
                          <a:solidFill>
                            <a:srgbClr val="3C3C3C"/>
                          </a:solidFill>
                          <a:effectLst/>
                          <a:latin typeface="Calibri" panose="020F0502020204030204" pitchFamily="34" charset="0"/>
                          <a:ea typeface="Calibri" panose="020F0502020204030204" pitchFamily="34" charset="0"/>
                          <a:cs typeface="*Arial-24920-Identity-H"/>
                          <a:hlinkClick r:id="rId6"/>
                        </a:rPr>
                        <a:t>https://www.c-q-l.org/</a:t>
                      </a:r>
                      <a:endParaRPr lang="en-US" sz="1200" dirty="0">
                        <a:solidFill>
                          <a:srgbClr val="3C3C3C"/>
                        </a:solidFill>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a:solidFill>
                            <a:srgbClr val="3C3C3C"/>
                          </a:solidFill>
                          <a:effectLst/>
                          <a:latin typeface="Calibri" panose="020F0502020204030204" pitchFamily="34" charset="0"/>
                          <a:ea typeface="Calibri" panose="020F0502020204030204" pitchFamily="34" charset="0"/>
                          <a:cs typeface="*Arial-24920-Identity-H"/>
                        </a:rPr>
                        <a:t>Provides accreditation, training, certification, research and customized consultation services to organizations and systems.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a:solidFill>
                            <a:srgbClr val="3C3C3C"/>
                          </a:solidFill>
                          <a:effectLst/>
                          <a:latin typeface="Calibri" panose="020F0502020204030204" pitchFamily="34" charset="0"/>
                          <a:ea typeface="Calibri" panose="020F0502020204030204" pitchFamily="34" charset="0"/>
                          <a:cs typeface="*Arial-24920-Identity-H"/>
                        </a:rPr>
                        <a:t>Their accreditation targets human service organizations serving people with intellectual and developmental disabilities, mental health diagnoses, older adults and children/youth.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a:lnSpc>
                          <a:spcPct val="115000"/>
                        </a:lnSpc>
                        <a:spcBef>
                          <a:spcPts val="0"/>
                        </a:spcBef>
                        <a:spcAft>
                          <a:spcPts val="0"/>
                        </a:spcAft>
                        <a:buFont typeface="Courier New" panose="02070309020205020404" pitchFamily="49" charset="0"/>
                        <a:buChar char="o"/>
                      </a:pPr>
                      <a:r>
                        <a:rPr lang="en-US" sz="1200" dirty="0" smtClean="0">
                          <a:solidFill>
                            <a:srgbClr val="3C3C3C"/>
                          </a:solidFill>
                          <a:effectLst/>
                          <a:latin typeface="Calibri" panose="020F0502020204030204" pitchFamily="34" charset="0"/>
                          <a:ea typeface="Calibri" panose="020F0502020204030204" pitchFamily="34" charset="0"/>
                          <a:cs typeface="*Arial-24920-Identity-H"/>
                        </a:rPr>
                        <a:t>Link to search here:   </a:t>
                      </a:r>
                      <a:r>
                        <a:rPr lang="en-US" sz="1200" u="sng" dirty="0">
                          <a:solidFill>
                            <a:srgbClr val="0563C1"/>
                          </a:solidFill>
                          <a:effectLst/>
                          <a:latin typeface="Calibri" panose="020F0502020204030204" pitchFamily="34" charset="0"/>
                          <a:ea typeface="Calibri" panose="020F0502020204030204" pitchFamily="34" charset="0"/>
                          <a:cs typeface="*Arial-24920-Identity-H"/>
                          <a:hlinkClick r:id="rId7"/>
                        </a:rPr>
                        <a:t>https://c-q-l.org/accreditation/currently-accredited-organizations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lnL>
                      <a:noFill/>
                    </a:lnL>
                    <a:lnR>
                      <a:noFill/>
                    </a:lnR>
                    <a:lnT>
                      <a:noFill/>
                    </a:lnT>
                    <a:lnB>
                      <a:noFill/>
                    </a:lnB>
                  </a:tcPr>
                </a:tc>
                <a:extLst>
                  <a:ext uri="{0D108BD9-81ED-4DB2-BD59-A6C34878D82A}">
                    <a16:rowId xmlns:a16="http://schemas.microsoft.com/office/drawing/2014/main" xmlns="" val="3971836185"/>
                  </a:ext>
                </a:extLst>
              </a:tr>
            </a:tbl>
          </a:graphicData>
        </a:graphic>
      </p:graphicFrame>
    </p:spTree>
    <p:extLst>
      <p:ext uri="{BB962C8B-B14F-4D97-AF65-F5344CB8AC3E}">
        <p14:creationId xmlns:p14="http://schemas.microsoft.com/office/powerpoint/2010/main" val="38699870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7201"/>
            <a:ext cx="5486400" cy="461665"/>
          </a:xfrm>
          <a:prstGeom prst="rect">
            <a:avLst/>
          </a:prstGeom>
        </p:spPr>
        <p:txBody>
          <a:bodyPr wrap="square">
            <a:spAutoFit/>
          </a:bodyPr>
          <a:lstStyle/>
          <a:p>
            <a:pPr lvl="0">
              <a:spcAft>
                <a:spcPts val="600"/>
              </a:spcAft>
            </a:pPr>
            <a:r>
              <a:rPr lang="en-US" sz="2400" b="1" cap="all" dirty="0" smtClean="0">
                <a:solidFill>
                  <a:srgbClr val="00B4D6"/>
                </a:solidFill>
              </a:rPr>
              <a:t>New Nonprofit Brochure</a:t>
            </a:r>
            <a:endParaRPr lang="en-US" sz="2400" b="1" cap="all" dirty="0">
              <a:solidFill>
                <a:srgbClr val="00B4D6"/>
              </a:solidFill>
            </a:endParaRPr>
          </a:p>
        </p:txBody>
      </p:sp>
      <p:cxnSp>
        <p:nvCxnSpPr>
          <p:cNvPr id="5" name="Straight Connector 4">
            <a:extLst>
              <a:ext uri="{FF2B5EF4-FFF2-40B4-BE49-F238E27FC236}">
                <a16:creationId xmlns:a16="http://schemas.microsoft.com/office/drawing/2014/main" xmlns="" id="{D79E5F5E-4FFB-B242-ADF8-84D1B4344FE1}"/>
              </a:ext>
            </a:extLst>
          </p:cNvPr>
          <p:cNvCxnSpPr>
            <a:cxnSpLocks/>
          </p:cNvCxnSpPr>
          <p:nvPr/>
        </p:nvCxnSpPr>
        <p:spPr>
          <a:xfrm>
            <a:off x="2825749" y="1081315"/>
            <a:ext cx="0" cy="3345518"/>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xmlns="" id="{A472D130-B4B4-8B4C-B1E3-334C6FFC8A48}"/>
              </a:ext>
            </a:extLst>
          </p:cNvPr>
          <p:cNvPicPr>
            <a:picLocks noChangeAspect="1"/>
          </p:cNvPicPr>
          <p:nvPr/>
        </p:nvPicPr>
        <p:blipFill>
          <a:blip r:embed="rId2"/>
          <a:stretch>
            <a:fillRect/>
          </a:stretch>
        </p:blipFill>
        <p:spPr>
          <a:xfrm>
            <a:off x="1239854" y="1458956"/>
            <a:ext cx="1144140" cy="1112794"/>
          </a:xfrm>
          <a:prstGeom prst="rect">
            <a:avLst/>
          </a:prstGeom>
        </p:spPr>
      </p:pic>
      <p:grpSp>
        <p:nvGrpSpPr>
          <p:cNvPr id="3" name="Group 2"/>
          <p:cNvGrpSpPr/>
          <p:nvPr/>
        </p:nvGrpSpPr>
        <p:grpSpPr>
          <a:xfrm>
            <a:off x="4314824" y="1288762"/>
            <a:ext cx="2847976" cy="2800258"/>
            <a:chOff x="3533774" y="1405379"/>
            <a:chExt cx="2632075" cy="2601011"/>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19011">
              <a:off x="3533774" y="1405379"/>
              <a:ext cx="1978025" cy="2541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24750">
              <a:off x="3875089" y="1432011"/>
              <a:ext cx="1928811" cy="2488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3224" y="1501757"/>
              <a:ext cx="1952625" cy="2504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32727203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9F38973-6A30-A341-A82E-E9BF21712F95}"/>
              </a:ext>
            </a:extLst>
          </p:cNvPr>
          <p:cNvSpPr/>
          <p:nvPr/>
        </p:nvSpPr>
        <p:spPr>
          <a:xfrm>
            <a:off x="679075" y="3685308"/>
            <a:ext cx="1419700" cy="461665"/>
          </a:xfrm>
          <a:prstGeom prst="rect">
            <a:avLst/>
          </a:prstGeom>
        </p:spPr>
        <p:txBody>
          <a:bodyPr wrap="square">
            <a:spAutoFit/>
          </a:bodyPr>
          <a:lstStyle/>
          <a:p>
            <a:pPr algn="ctr">
              <a:buClr>
                <a:srgbClr val="FCB53B"/>
              </a:buClr>
            </a:pPr>
            <a:r>
              <a:rPr lang="en-US" sz="1400" b="1" dirty="0">
                <a:solidFill>
                  <a:srgbClr val="FCB53B"/>
                </a:solidFill>
              </a:rPr>
              <a:t>50,000</a:t>
            </a:r>
            <a:r>
              <a:rPr lang="en-US" sz="1000" b="1" dirty="0">
                <a:solidFill>
                  <a:srgbClr val="6B6D6D"/>
                </a:solidFill>
              </a:rPr>
              <a:t> </a:t>
            </a:r>
          </a:p>
          <a:p>
            <a:pPr algn="ctr">
              <a:buClr>
                <a:srgbClr val="FCB53B"/>
              </a:buClr>
            </a:pPr>
            <a:r>
              <a:rPr lang="en-US" sz="1000" dirty="0">
                <a:solidFill>
                  <a:srgbClr val="6B6D6D"/>
                </a:solidFill>
              </a:rPr>
              <a:t>policyholders</a:t>
            </a:r>
          </a:p>
        </p:txBody>
      </p:sp>
      <p:cxnSp>
        <p:nvCxnSpPr>
          <p:cNvPr id="10" name="Straight Connector 9">
            <a:extLst>
              <a:ext uri="{FF2B5EF4-FFF2-40B4-BE49-F238E27FC236}">
                <a16:creationId xmlns:a16="http://schemas.microsoft.com/office/drawing/2014/main" xmlns="" id="{525889BD-CB51-774A-AFD5-BEEA090306D7}"/>
              </a:ext>
            </a:extLst>
          </p:cNvPr>
          <p:cNvCxnSpPr>
            <a:cxnSpLocks/>
          </p:cNvCxnSpPr>
          <p:nvPr/>
        </p:nvCxnSpPr>
        <p:spPr>
          <a:xfrm flipH="1">
            <a:off x="1797576" y="3506647"/>
            <a:ext cx="415485" cy="901543"/>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xmlns="" id="{BB998C72-1022-5046-9428-CB91A4EBC0AF}"/>
              </a:ext>
            </a:extLst>
          </p:cNvPr>
          <p:cNvSpPr/>
          <p:nvPr/>
        </p:nvSpPr>
        <p:spPr>
          <a:xfrm>
            <a:off x="2158017" y="3685308"/>
            <a:ext cx="1419700" cy="615553"/>
          </a:xfrm>
          <a:prstGeom prst="rect">
            <a:avLst/>
          </a:prstGeom>
        </p:spPr>
        <p:txBody>
          <a:bodyPr wrap="square">
            <a:spAutoFit/>
          </a:bodyPr>
          <a:lstStyle/>
          <a:p>
            <a:pPr algn="ctr">
              <a:buClr>
                <a:srgbClr val="FCB53B"/>
              </a:buClr>
            </a:pPr>
            <a:r>
              <a:rPr lang="en-US" sz="1400" b="1" dirty="0">
                <a:solidFill>
                  <a:srgbClr val="FCB53B"/>
                </a:solidFill>
              </a:rPr>
              <a:t>3,000</a:t>
            </a:r>
            <a:r>
              <a:rPr lang="en-US" sz="1000" dirty="0">
                <a:solidFill>
                  <a:srgbClr val="6B6D6D"/>
                </a:solidFill>
              </a:rPr>
              <a:t> </a:t>
            </a:r>
          </a:p>
          <a:p>
            <a:pPr algn="ctr">
              <a:buClr>
                <a:srgbClr val="FCB53B"/>
              </a:buClr>
            </a:pPr>
            <a:r>
              <a:rPr lang="en-US" sz="1000" dirty="0">
                <a:solidFill>
                  <a:srgbClr val="6B6D6D"/>
                </a:solidFill>
              </a:rPr>
              <a:t>independent agents</a:t>
            </a:r>
          </a:p>
          <a:p>
            <a:pPr algn="ctr">
              <a:buClr>
                <a:srgbClr val="FCB53B"/>
              </a:buClr>
            </a:pPr>
            <a:r>
              <a:rPr lang="en-US" sz="1000" dirty="0">
                <a:solidFill>
                  <a:srgbClr val="6B6D6D"/>
                </a:solidFill>
              </a:rPr>
              <a:t>nationwide</a:t>
            </a:r>
          </a:p>
        </p:txBody>
      </p:sp>
      <p:cxnSp>
        <p:nvCxnSpPr>
          <p:cNvPr id="25" name="Straight Connector 24">
            <a:extLst>
              <a:ext uri="{FF2B5EF4-FFF2-40B4-BE49-F238E27FC236}">
                <a16:creationId xmlns:a16="http://schemas.microsoft.com/office/drawing/2014/main" xmlns="" id="{95EC52FD-8D6E-5748-92AD-AB7C044401B8}"/>
              </a:ext>
            </a:extLst>
          </p:cNvPr>
          <p:cNvCxnSpPr>
            <a:cxnSpLocks/>
          </p:cNvCxnSpPr>
          <p:nvPr/>
        </p:nvCxnSpPr>
        <p:spPr>
          <a:xfrm flipH="1">
            <a:off x="3483252" y="3506647"/>
            <a:ext cx="415485" cy="901543"/>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xmlns="" id="{6F78A193-DDB4-C440-AAE5-68A0102D4220}"/>
              </a:ext>
            </a:extLst>
          </p:cNvPr>
          <p:cNvSpPr/>
          <p:nvPr/>
        </p:nvSpPr>
        <p:spPr>
          <a:xfrm>
            <a:off x="3740326" y="3685308"/>
            <a:ext cx="1419700" cy="461665"/>
          </a:xfrm>
          <a:prstGeom prst="rect">
            <a:avLst/>
          </a:prstGeom>
        </p:spPr>
        <p:txBody>
          <a:bodyPr wrap="square">
            <a:spAutoFit/>
          </a:bodyPr>
          <a:lstStyle/>
          <a:p>
            <a:pPr algn="ctr">
              <a:buClr>
                <a:srgbClr val="FCB53B"/>
              </a:buClr>
            </a:pPr>
            <a:r>
              <a:rPr lang="en-US" sz="1400" b="1" dirty="0">
                <a:solidFill>
                  <a:schemeClr val="accent6"/>
                </a:solidFill>
              </a:rPr>
              <a:t>$500M+</a:t>
            </a:r>
            <a:r>
              <a:rPr lang="en-US" sz="1000" b="1" dirty="0">
                <a:solidFill>
                  <a:srgbClr val="6B6D6D"/>
                </a:solidFill>
              </a:rPr>
              <a:t> </a:t>
            </a:r>
          </a:p>
          <a:p>
            <a:pPr algn="ctr">
              <a:buClr>
                <a:srgbClr val="FCB53B"/>
              </a:buClr>
            </a:pPr>
            <a:r>
              <a:rPr lang="en-US" sz="1000" dirty="0">
                <a:solidFill>
                  <a:srgbClr val="6B6D6D"/>
                </a:solidFill>
              </a:rPr>
              <a:t>in written premium</a:t>
            </a:r>
          </a:p>
        </p:txBody>
      </p:sp>
      <p:sp>
        <p:nvSpPr>
          <p:cNvPr id="27" name="Rectangle 26">
            <a:extLst>
              <a:ext uri="{FF2B5EF4-FFF2-40B4-BE49-F238E27FC236}">
                <a16:creationId xmlns:a16="http://schemas.microsoft.com/office/drawing/2014/main" xmlns="" id="{3CD5280B-36E0-DE43-B668-DC9D43BBD837}"/>
              </a:ext>
            </a:extLst>
          </p:cNvPr>
          <p:cNvSpPr/>
          <p:nvPr/>
        </p:nvSpPr>
        <p:spPr>
          <a:xfrm>
            <a:off x="5325412" y="3685308"/>
            <a:ext cx="1565700" cy="769441"/>
          </a:xfrm>
          <a:prstGeom prst="rect">
            <a:avLst/>
          </a:prstGeom>
        </p:spPr>
        <p:txBody>
          <a:bodyPr wrap="square">
            <a:spAutoFit/>
          </a:bodyPr>
          <a:lstStyle/>
          <a:p>
            <a:pPr algn="ctr">
              <a:buClr>
                <a:srgbClr val="FCB53B"/>
              </a:buClr>
            </a:pPr>
            <a:r>
              <a:rPr lang="en-US" sz="1400" b="1" dirty="0">
                <a:solidFill>
                  <a:schemeClr val="accent6"/>
                </a:solidFill>
              </a:rPr>
              <a:t>Specialists in</a:t>
            </a:r>
            <a:endParaRPr lang="en-US" sz="1000" b="1" dirty="0">
              <a:solidFill>
                <a:srgbClr val="6B6D6D"/>
              </a:solidFill>
            </a:endParaRPr>
          </a:p>
          <a:p>
            <a:pPr algn="ctr">
              <a:buClr>
                <a:srgbClr val="FCB53B"/>
              </a:buClr>
            </a:pPr>
            <a:r>
              <a:rPr lang="en-US" sz="1000" dirty="0">
                <a:solidFill>
                  <a:srgbClr val="6B6D6D"/>
                </a:solidFill>
              </a:rPr>
              <a:t>Religious Organizations, Nonprofits, Education and Small Businesses</a:t>
            </a:r>
          </a:p>
        </p:txBody>
      </p:sp>
      <p:sp>
        <p:nvSpPr>
          <p:cNvPr id="28" name="Rectangle 27">
            <a:extLst>
              <a:ext uri="{FF2B5EF4-FFF2-40B4-BE49-F238E27FC236}">
                <a16:creationId xmlns:a16="http://schemas.microsoft.com/office/drawing/2014/main" xmlns="" id="{566EBC8A-9DE5-F647-884A-904092A04DFB}"/>
              </a:ext>
            </a:extLst>
          </p:cNvPr>
          <p:cNvSpPr/>
          <p:nvPr/>
        </p:nvSpPr>
        <p:spPr>
          <a:xfrm>
            <a:off x="7095777" y="3685308"/>
            <a:ext cx="1419700" cy="677108"/>
          </a:xfrm>
          <a:prstGeom prst="rect">
            <a:avLst/>
          </a:prstGeom>
        </p:spPr>
        <p:txBody>
          <a:bodyPr wrap="square">
            <a:spAutoFit/>
          </a:bodyPr>
          <a:lstStyle/>
          <a:p>
            <a:pPr algn="ctr">
              <a:buClr>
                <a:srgbClr val="FCB53B"/>
              </a:buClr>
            </a:pPr>
            <a:r>
              <a:rPr lang="en-US" sz="1400" b="1" dirty="0">
                <a:solidFill>
                  <a:schemeClr val="accent6"/>
                </a:solidFill>
              </a:rPr>
              <a:t>Highly Rated Claim Service</a:t>
            </a:r>
          </a:p>
          <a:p>
            <a:pPr algn="ctr">
              <a:buClr>
                <a:srgbClr val="FCB53B"/>
              </a:buClr>
            </a:pPr>
            <a:endParaRPr lang="en-US" sz="1000" dirty="0">
              <a:solidFill>
                <a:srgbClr val="6B6D6D"/>
              </a:solidFill>
            </a:endParaRPr>
          </a:p>
        </p:txBody>
      </p:sp>
      <p:cxnSp>
        <p:nvCxnSpPr>
          <p:cNvPr id="30" name="Straight Connector 29">
            <a:extLst>
              <a:ext uri="{FF2B5EF4-FFF2-40B4-BE49-F238E27FC236}">
                <a16:creationId xmlns:a16="http://schemas.microsoft.com/office/drawing/2014/main" xmlns="" id="{088F03DB-DFAC-E747-B57F-672515EE28B3}"/>
              </a:ext>
            </a:extLst>
          </p:cNvPr>
          <p:cNvCxnSpPr>
            <a:cxnSpLocks/>
          </p:cNvCxnSpPr>
          <p:nvPr/>
        </p:nvCxnSpPr>
        <p:spPr>
          <a:xfrm flipH="1">
            <a:off x="5025805" y="3506647"/>
            <a:ext cx="415485" cy="901543"/>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949C2AE5-35CC-E043-BE51-7B8E081073CD}"/>
              </a:ext>
            </a:extLst>
          </p:cNvPr>
          <p:cNvCxnSpPr>
            <a:cxnSpLocks/>
          </p:cNvCxnSpPr>
          <p:nvPr/>
        </p:nvCxnSpPr>
        <p:spPr>
          <a:xfrm flipH="1">
            <a:off x="6783044" y="3506647"/>
            <a:ext cx="415485" cy="901543"/>
          </a:xfrm>
          <a:prstGeom prst="line">
            <a:avLst/>
          </a:prstGeom>
          <a:ln w="3175" cmpd="sng">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xmlns="" id="{597A40D7-660D-9447-9146-BCCDE72D97C9}"/>
              </a:ext>
            </a:extLst>
          </p:cNvPr>
          <p:cNvGrpSpPr/>
          <p:nvPr/>
        </p:nvGrpSpPr>
        <p:grpSpPr>
          <a:xfrm>
            <a:off x="7198529" y="4146973"/>
            <a:ext cx="1373607" cy="626222"/>
            <a:chOff x="6706986" y="4107191"/>
            <a:chExt cx="1736435" cy="777141"/>
          </a:xfrm>
        </p:grpSpPr>
        <p:pic>
          <p:nvPicPr>
            <p:cNvPr id="19" name="Picture 18">
              <a:extLst>
                <a:ext uri="{FF2B5EF4-FFF2-40B4-BE49-F238E27FC236}">
                  <a16:creationId xmlns:a16="http://schemas.microsoft.com/office/drawing/2014/main" xmlns="" id="{45864806-7D10-6748-90FA-2667F11ED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030" y="4616587"/>
              <a:ext cx="1661391" cy="267745"/>
            </a:xfrm>
            <a:prstGeom prst="rect">
              <a:avLst/>
            </a:prstGeom>
          </p:spPr>
        </p:pic>
        <p:pic>
          <p:nvPicPr>
            <p:cNvPr id="20" name="Picture 19">
              <a:extLst>
                <a:ext uri="{FF2B5EF4-FFF2-40B4-BE49-F238E27FC236}">
                  <a16:creationId xmlns:a16="http://schemas.microsoft.com/office/drawing/2014/main" xmlns="" id="{EF574A80-87C7-EB4B-8C47-6769EBE4F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6986" y="4107191"/>
              <a:ext cx="1101684" cy="429470"/>
            </a:xfrm>
            <a:prstGeom prst="rect">
              <a:avLst/>
            </a:prstGeom>
          </p:spPr>
        </p:pic>
        <p:pic>
          <p:nvPicPr>
            <p:cNvPr id="23" name="Picture 22">
              <a:extLst>
                <a:ext uri="{FF2B5EF4-FFF2-40B4-BE49-F238E27FC236}">
                  <a16:creationId xmlns:a16="http://schemas.microsoft.com/office/drawing/2014/main" xmlns="" id="{ECCDFFF9-E0A5-804C-ABC6-F8577ABC0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7093" y="4444623"/>
              <a:ext cx="1297709" cy="266494"/>
            </a:xfrm>
            <a:prstGeom prst="rect">
              <a:avLst/>
            </a:prstGeom>
          </p:spPr>
        </p:pic>
      </p:grpSp>
      <p:pic>
        <p:nvPicPr>
          <p:cNvPr id="5" name="Picture 4">
            <a:extLst>
              <a:ext uri="{FF2B5EF4-FFF2-40B4-BE49-F238E27FC236}">
                <a16:creationId xmlns:a16="http://schemas.microsoft.com/office/drawing/2014/main" xmlns="" id="{C20D4606-FC1B-9A4C-BC65-A30D983FE1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3266" y="1232"/>
            <a:ext cx="4710615" cy="3140410"/>
          </a:xfrm>
          <a:prstGeom prst="rect">
            <a:avLst/>
          </a:prstGeom>
        </p:spPr>
      </p:pic>
      <p:sp>
        <p:nvSpPr>
          <p:cNvPr id="2" name="TextBox 1">
            <a:extLst>
              <a:ext uri="{FF2B5EF4-FFF2-40B4-BE49-F238E27FC236}">
                <a16:creationId xmlns:a16="http://schemas.microsoft.com/office/drawing/2014/main" xmlns="" id="{C9CEAD46-90EE-2546-87E3-E9AABD5E7904}"/>
              </a:ext>
            </a:extLst>
          </p:cNvPr>
          <p:cNvSpPr txBox="1"/>
          <p:nvPr/>
        </p:nvSpPr>
        <p:spPr>
          <a:xfrm>
            <a:off x="773954" y="789611"/>
            <a:ext cx="4401720" cy="584775"/>
          </a:xfrm>
          <a:prstGeom prst="rect">
            <a:avLst/>
          </a:prstGeom>
          <a:noFill/>
        </p:spPr>
        <p:txBody>
          <a:bodyPr wrap="square" rtlCol="0">
            <a:spAutoFit/>
          </a:bodyPr>
          <a:lstStyle/>
          <a:p>
            <a:r>
              <a:rPr lang="en-US" sz="3200" b="1" dirty="0">
                <a:solidFill>
                  <a:srgbClr val="00B4D6"/>
                </a:solidFill>
              </a:rPr>
              <a:t>WE ARE GUIDEONE:</a:t>
            </a:r>
          </a:p>
        </p:txBody>
      </p:sp>
      <p:sp>
        <p:nvSpPr>
          <p:cNvPr id="7" name="TextBox 6">
            <a:extLst>
              <a:ext uri="{FF2B5EF4-FFF2-40B4-BE49-F238E27FC236}">
                <a16:creationId xmlns:a16="http://schemas.microsoft.com/office/drawing/2014/main" xmlns="" id="{37FEF4A7-0095-AB40-A9DD-93C6BCE5D7D0}"/>
              </a:ext>
            </a:extLst>
          </p:cNvPr>
          <p:cNvSpPr txBox="1"/>
          <p:nvPr/>
        </p:nvSpPr>
        <p:spPr>
          <a:xfrm>
            <a:off x="773954" y="1299009"/>
            <a:ext cx="3856749" cy="400110"/>
          </a:xfrm>
          <a:prstGeom prst="rect">
            <a:avLst/>
          </a:prstGeom>
          <a:noFill/>
        </p:spPr>
        <p:txBody>
          <a:bodyPr wrap="square" rtlCol="0">
            <a:spAutoFit/>
          </a:bodyPr>
          <a:lstStyle/>
          <a:p>
            <a:r>
              <a:rPr lang="en-US" sz="2000" i="1" dirty="0">
                <a:solidFill>
                  <a:srgbClr val="1B506F"/>
                </a:solidFill>
              </a:rPr>
              <a:t>71 years and 625 people strong.</a:t>
            </a:r>
          </a:p>
        </p:txBody>
      </p:sp>
      <p:sp>
        <p:nvSpPr>
          <p:cNvPr id="4" name="TextBox 3">
            <a:extLst>
              <a:ext uri="{FF2B5EF4-FFF2-40B4-BE49-F238E27FC236}">
                <a16:creationId xmlns:a16="http://schemas.microsoft.com/office/drawing/2014/main" xmlns="" id="{479C652C-0823-F644-9A7A-DCD914580660}"/>
              </a:ext>
            </a:extLst>
          </p:cNvPr>
          <p:cNvSpPr txBox="1"/>
          <p:nvPr/>
        </p:nvSpPr>
        <p:spPr>
          <a:xfrm>
            <a:off x="773954" y="1736214"/>
            <a:ext cx="4842344" cy="738664"/>
          </a:xfrm>
          <a:prstGeom prst="rect">
            <a:avLst/>
          </a:prstGeom>
          <a:noFill/>
        </p:spPr>
        <p:txBody>
          <a:bodyPr wrap="square" rtlCol="0">
            <a:spAutoFit/>
          </a:bodyPr>
          <a:lstStyle/>
          <a:p>
            <a:r>
              <a:rPr lang="en-US" sz="1400" dirty="0"/>
              <a:t>We are fiercely committed, now more than ever, to helping our customers achieve their mission of serving others.</a:t>
            </a:r>
          </a:p>
          <a:p>
            <a:endParaRPr lang="en-US" sz="1400" dirty="0"/>
          </a:p>
        </p:txBody>
      </p:sp>
    </p:spTree>
    <p:extLst>
      <p:ext uri="{BB962C8B-B14F-4D97-AF65-F5344CB8AC3E}">
        <p14:creationId xmlns:p14="http://schemas.microsoft.com/office/powerpoint/2010/main" val="27914113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xmlns="" id="{21E88BBB-0DA5-2246-80F0-C24190151011}"/>
              </a:ext>
            </a:extLst>
          </p:cNvPr>
          <p:cNvSpPr txBox="1">
            <a:spLocks/>
          </p:cNvSpPr>
          <p:nvPr/>
        </p:nvSpPr>
        <p:spPr>
          <a:xfrm>
            <a:off x="1371600" y="1943100"/>
            <a:ext cx="7040680" cy="1085850"/>
          </a:xfrm>
          <a:prstGeom prst="rect">
            <a:avLst/>
          </a:prstGeom>
        </p:spPr>
        <p:txBody>
          <a:bodyPr lIns="0" tIns="0" rIns="0" bIns="0"/>
          <a:lstStyle>
            <a:lvl1pPr marL="0" indent="0" algn="l" defTabSz="457200" rtl="0" eaLnBrk="1" latinLnBrk="0" hangingPunct="1">
              <a:spcBef>
                <a:spcPct val="0"/>
              </a:spcBef>
              <a:buNone/>
              <a:defRPr sz="2400" b="1" i="0" kern="1200" baseline="0">
                <a:solidFill>
                  <a:schemeClr val="accent6"/>
                </a:solidFill>
                <a:latin typeface="+mj-lt"/>
                <a:ea typeface="+mj-ea"/>
                <a:cs typeface="+mj-cs"/>
              </a:defRPr>
            </a:lvl1pPr>
          </a:lstStyle>
          <a:p>
            <a:pPr algn="ctr">
              <a:spcAft>
                <a:spcPts val="600"/>
              </a:spcAft>
            </a:pPr>
            <a:r>
              <a:rPr lang="en-US" sz="4400" cap="all" dirty="0" smtClean="0">
                <a:solidFill>
                  <a:srgbClr val="00B4D6"/>
                </a:solidFill>
              </a:rPr>
              <a:t>Questions?</a:t>
            </a:r>
          </a:p>
          <a:p>
            <a:pPr algn="ctr">
              <a:spcAft>
                <a:spcPts val="600"/>
              </a:spcAft>
            </a:pPr>
            <a:endParaRPr lang="en-US" cap="all" dirty="0" smtClean="0">
              <a:solidFill>
                <a:srgbClr val="00B4D6"/>
              </a:solidFill>
            </a:endParaRPr>
          </a:p>
          <a:p>
            <a:pPr algn="ctr">
              <a:spcAft>
                <a:spcPts val="600"/>
              </a:spcAft>
            </a:pPr>
            <a:r>
              <a:rPr lang="en-US" cap="all" dirty="0" smtClean="0">
                <a:solidFill>
                  <a:srgbClr val="00B4D6"/>
                </a:solidFill>
              </a:rPr>
              <a:t>Thank you</a:t>
            </a:r>
            <a:endParaRPr lang="en-US" sz="4000" cap="all" dirty="0">
              <a:solidFill>
                <a:srgbClr val="00B4D6"/>
              </a:solidFill>
            </a:endParaRPr>
          </a:p>
        </p:txBody>
      </p:sp>
    </p:spTree>
    <p:extLst>
      <p:ext uri="{BB962C8B-B14F-4D97-AF65-F5344CB8AC3E}">
        <p14:creationId xmlns:p14="http://schemas.microsoft.com/office/powerpoint/2010/main" val="18302232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1696" y="323561"/>
            <a:ext cx="81534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all" spc="0" normalizeH="0" baseline="0" noProof="0" dirty="0" smtClean="0">
                <a:ln>
                  <a:noFill/>
                </a:ln>
                <a:solidFill>
                  <a:srgbClr val="00B4D6"/>
                </a:solidFill>
                <a:effectLst/>
                <a:uLnTx/>
                <a:uFillTx/>
                <a:latin typeface="Arial"/>
                <a:ea typeface="+mn-ea"/>
                <a:cs typeface="+mn-cs"/>
              </a:rPr>
              <a:t>GuideOne'S nonprofit &amp; Human Services Appetite</a:t>
            </a:r>
            <a:endParaRPr kumimoji="0" lang="en-US" sz="2200" b="1" i="0" u="none" strike="noStrike" kern="1200" cap="all" spc="0" normalizeH="0" baseline="0" noProof="0" dirty="0">
              <a:ln>
                <a:noFill/>
              </a:ln>
              <a:solidFill>
                <a:srgbClr val="00B4D6"/>
              </a:solidFill>
              <a:effectLst/>
              <a:uLnTx/>
              <a:uFillTx/>
              <a:latin typeface="Arial"/>
              <a:ea typeface="+mn-ea"/>
              <a:cs typeface="+mn-cs"/>
            </a:endParaRPr>
          </a:p>
        </p:txBody>
      </p:sp>
      <p:sp>
        <p:nvSpPr>
          <p:cNvPr id="19" name="Rectangle 18">
            <a:extLst>
              <a:ext uri="{FF2B5EF4-FFF2-40B4-BE49-F238E27FC236}">
                <a16:creationId xmlns:a16="http://schemas.microsoft.com/office/drawing/2014/main" xmlns="" id="{8454FF74-2C31-E146-BB3E-12E8B1D2D10E}"/>
              </a:ext>
            </a:extLst>
          </p:cNvPr>
          <p:cNvSpPr/>
          <p:nvPr/>
        </p:nvSpPr>
        <p:spPr>
          <a:xfrm>
            <a:off x="907773" y="798925"/>
            <a:ext cx="7938053" cy="307777"/>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B506F"/>
                </a:solidFill>
                <a:effectLst/>
                <a:uLnTx/>
                <a:uFillTx/>
                <a:latin typeface="Arial"/>
                <a:ea typeface="+mn-ea"/>
                <a:cs typeface="+mn-cs"/>
              </a:rPr>
              <a:t>GuideOne insures </a:t>
            </a:r>
            <a:r>
              <a:rPr kumimoji="0" lang="en-US" sz="1200" b="0" i="1" u="none" strike="noStrike" kern="1200" cap="none" spc="0" normalizeH="0" baseline="0" noProof="0" dirty="0" smtClean="0">
                <a:ln>
                  <a:noFill/>
                </a:ln>
                <a:solidFill>
                  <a:srgbClr val="1B506F"/>
                </a:solidFill>
                <a:effectLst/>
                <a:uLnTx/>
                <a:uFillTx/>
                <a:latin typeface="Arial"/>
                <a:ea typeface="+mn-ea"/>
                <a:cs typeface="+mn-cs"/>
              </a:rPr>
              <a:t>a variety of nonprofits and nonprofit human services  </a:t>
            </a:r>
            <a:r>
              <a:rPr kumimoji="0" lang="en-US" sz="1200" b="0" i="1" u="none" strike="noStrike" kern="1200" cap="none" spc="0" normalizeH="0" baseline="0" noProof="0" dirty="0">
                <a:ln>
                  <a:noFill/>
                </a:ln>
                <a:solidFill>
                  <a:srgbClr val="1B506F"/>
                </a:solidFill>
                <a:effectLst/>
                <a:uLnTx/>
                <a:uFillTx/>
                <a:latin typeface="Arial"/>
                <a:ea typeface="+mn-ea"/>
                <a:cs typeface="+mn-cs"/>
              </a:rPr>
              <a:t>organizations that strengthen their communities by serving those who need their help and support. </a:t>
            </a:r>
            <a:r>
              <a:rPr kumimoji="0" lang="en-US" sz="1200" b="0" i="1" u="none" strike="noStrike" kern="1200" cap="none" spc="0" normalizeH="0" baseline="0" noProof="0" dirty="0" smtClean="0">
                <a:ln>
                  <a:noFill/>
                </a:ln>
                <a:solidFill>
                  <a:srgbClr val="1B506F"/>
                </a:solidFill>
                <a:effectLst/>
                <a:uLnTx/>
                <a:uFillTx/>
                <a:latin typeface="Arial"/>
                <a:ea typeface="+mn-ea"/>
                <a:cs typeface="+mn-cs"/>
              </a:rPr>
              <a:t> </a:t>
            </a:r>
          </a:p>
        </p:txBody>
      </p:sp>
      <p:graphicFrame>
        <p:nvGraphicFramePr>
          <p:cNvPr id="3" name="Table 2"/>
          <p:cNvGraphicFramePr>
            <a:graphicFrameLocks noGrp="1"/>
          </p:cNvGraphicFramePr>
          <p:nvPr>
            <p:extLst/>
          </p:nvPr>
        </p:nvGraphicFramePr>
        <p:xfrm>
          <a:off x="834885" y="1245429"/>
          <a:ext cx="8010941" cy="3139440"/>
        </p:xfrm>
        <a:graphic>
          <a:graphicData uri="http://schemas.openxmlformats.org/drawingml/2006/table">
            <a:tbl>
              <a:tblPr firstRow="1" bandRow="1">
                <a:tableStyleId>{5C22544A-7EE6-4342-B048-85BDC9FD1C3A}</a:tableStyleId>
              </a:tblPr>
              <a:tblGrid>
                <a:gridCol w="1515583">
                  <a:extLst>
                    <a:ext uri="{9D8B030D-6E8A-4147-A177-3AD203B41FA5}">
                      <a16:colId xmlns:a16="http://schemas.microsoft.com/office/drawing/2014/main" xmlns="" val="3657020469"/>
                    </a:ext>
                  </a:extLst>
                </a:gridCol>
                <a:gridCol w="1688793">
                  <a:extLst>
                    <a:ext uri="{9D8B030D-6E8A-4147-A177-3AD203B41FA5}">
                      <a16:colId xmlns:a16="http://schemas.microsoft.com/office/drawing/2014/main" xmlns="" val="2225480670"/>
                    </a:ext>
                  </a:extLst>
                </a:gridCol>
                <a:gridCol w="1602188">
                  <a:extLst>
                    <a:ext uri="{9D8B030D-6E8A-4147-A177-3AD203B41FA5}">
                      <a16:colId xmlns:a16="http://schemas.microsoft.com/office/drawing/2014/main" xmlns="" val="664461409"/>
                    </a:ext>
                  </a:extLst>
                </a:gridCol>
                <a:gridCol w="1624055">
                  <a:extLst>
                    <a:ext uri="{9D8B030D-6E8A-4147-A177-3AD203B41FA5}">
                      <a16:colId xmlns:a16="http://schemas.microsoft.com/office/drawing/2014/main" xmlns="" val="3057573332"/>
                    </a:ext>
                  </a:extLst>
                </a:gridCol>
                <a:gridCol w="1580322">
                  <a:extLst>
                    <a:ext uri="{9D8B030D-6E8A-4147-A177-3AD203B41FA5}">
                      <a16:colId xmlns:a16="http://schemas.microsoft.com/office/drawing/2014/main" xmlns="" val="877271028"/>
                    </a:ext>
                  </a:extLst>
                </a:gridCol>
              </a:tblGrid>
              <a:tr h="755587">
                <a:tc>
                  <a:txBody>
                    <a:bodyPr/>
                    <a:lstStyle/>
                    <a:p>
                      <a:pPr algn="ctr"/>
                      <a:r>
                        <a:rPr lang="en-US" sz="1400" dirty="0" smtClean="0"/>
                        <a:t>Aging</a:t>
                      </a:r>
                      <a:endParaRPr lang="en-US" sz="1400" dirty="0"/>
                    </a:p>
                  </a:txBody>
                  <a:tcPr/>
                </a:tc>
                <a:tc>
                  <a:txBody>
                    <a:bodyPr/>
                    <a:lstStyle/>
                    <a:p>
                      <a:pPr algn="ctr"/>
                      <a:r>
                        <a:rPr lang="en-US" sz="1400" dirty="0" smtClean="0"/>
                        <a:t>Behavioral </a:t>
                      </a:r>
                      <a:r>
                        <a:rPr lang="en-US" sz="1200" dirty="0" smtClean="0"/>
                        <a:t>(Includes Mental Health &amp; Substance Abuse)</a:t>
                      </a:r>
                      <a:endParaRPr lang="en-US" sz="1200" dirty="0"/>
                    </a:p>
                  </a:txBody>
                  <a:tcPr/>
                </a:tc>
                <a:tc>
                  <a:txBody>
                    <a:bodyPr/>
                    <a:lstStyle/>
                    <a:p>
                      <a:pPr algn="ctr"/>
                      <a:r>
                        <a:rPr lang="en-US" sz="1400" dirty="0" smtClean="0"/>
                        <a:t>Community Services</a:t>
                      </a:r>
                      <a:endParaRPr lang="en-US" sz="1400" dirty="0"/>
                    </a:p>
                  </a:txBody>
                  <a:tcPr/>
                </a:tc>
                <a:tc>
                  <a:txBody>
                    <a:bodyPr/>
                    <a:lstStyle/>
                    <a:p>
                      <a:pPr algn="ctr"/>
                      <a:r>
                        <a:rPr lang="en-US" sz="1400" dirty="0" smtClean="0"/>
                        <a:t>Developmentally Disabled</a:t>
                      </a:r>
                      <a:endParaRPr lang="en-US" sz="1400" dirty="0"/>
                    </a:p>
                  </a:txBody>
                  <a:tcPr/>
                </a:tc>
                <a:tc>
                  <a:txBody>
                    <a:bodyPr/>
                    <a:lstStyle/>
                    <a:p>
                      <a:pPr algn="ctr"/>
                      <a:r>
                        <a:rPr lang="en-US" sz="1400" dirty="0" smtClean="0"/>
                        <a:t>Youth</a:t>
                      </a:r>
                      <a:endParaRPr lang="en-US" sz="1400" dirty="0"/>
                    </a:p>
                  </a:txBody>
                  <a:tcPr/>
                </a:tc>
                <a:extLst>
                  <a:ext uri="{0D108BD9-81ED-4DB2-BD59-A6C34878D82A}">
                    <a16:rowId xmlns:a16="http://schemas.microsoft.com/office/drawing/2014/main" xmlns="" val="1236887452"/>
                  </a:ext>
                </a:extLst>
              </a:tr>
              <a:tr h="428497">
                <a:tc>
                  <a:txBody>
                    <a:bodyPr/>
                    <a:lstStyle/>
                    <a:p>
                      <a:pPr marL="285750" indent="-285750">
                        <a:buFont typeface="Wingdings" panose="05000000000000000000" pitchFamily="2" charset="2"/>
                        <a:buChar char="§"/>
                      </a:pPr>
                      <a:r>
                        <a:rPr lang="en-US" sz="1200" dirty="0" smtClean="0"/>
                        <a:t>Senior Centers</a:t>
                      </a:r>
                      <a:endParaRPr lang="en-US" sz="1200" dirty="0"/>
                    </a:p>
                  </a:txBody>
                  <a:tcPr/>
                </a:tc>
                <a:tc>
                  <a:txBody>
                    <a:bodyPr/>
                    <a:lstStyle/>
                    <a:p>
                      <a:pPr marL="285750" indent="-285750">
                        <a:buFont typeface="Wingdings" panose="05000000000000000000" pitchFamily="2" charset="2"/>
                        <a:buChar char="§"/>
                      </a:pPr>
                      <a:r>
                        <a:rPr lang="en-US" sz="1200" dirty="0" smtClean="0"/>
                        <a:t>Outpatient Programs</a:t>
                      </a:r>
                      <a:endParaRPr lang="en-US" sz="1200" dirty="0"/>
                    </a:p>
                  </a:txBody>
                  <a:tcPr/>
                </a:tc>
                <a:tc>
                  <a:txBody>
                    <a:bodyPr/>
                    <a:lstStyle/>
                    <a:p>
                      <a:pPr marL="285750" indent="-285750">
                        <a:buFont typeface="Wingdings" panose="05000000000000000000" pitchFamily="2" charset="2"/>
                        <a:buChar char="§"/>
                      </a:pPr>
                      <a:r>
                        <a:rPr lang="en-US" sz="1200" dirty="0" smtClean="0"/>
                        <a:t>Arts, Culture, Museums</a:t>
                      </a:r>
                      <a:endParaRPr lang="en-US" sz="1200" dirty="0"/>
                    </a:p>
                  </a:txBody>
                  <a:tcPr/>
                </a:tc>
                <a:tc>
                  <a:txBody>
                    <a:bodyPr/>
                    <a:lstStyle/>
                    <a:p>
                      <a:pPr marL="285750" indent="-285750">
                        <a:buFont typeface="Wingdings" panose="05000000000000000000" pitchFamily="2" charset="2"/>
                        <a:buChar char="§"/>
                      </a:pPr>
                      <a:r>
                        <a:rPr lang="en-US" sz="1200" dirty="0" smtClean="0"/>
                        <a:t>Group Homes</a:t>
                      </a:r>
                    </a:p>
                    <a:p>
                      <a:pPr marL="285750" indent="-285750">
                        <a:buFont typeface="Wingdings" panose="05000000000000000000" pitchFamily="2" charset="2"/>
                        <a:buChar char="§"/>
                      </a:pPr>
                      <a:r>
                        <a:rPr lang="en-US" sz="1200" dirty="0" smtClean="0"/>
                        <a:t>In</a:t>
                      </a:r>
                      <a:r>
                        <a:rPr lang="en-US" sz="1200" baseline="0" dirty="0" smtClean="0"/>
                        <a:t> Home Care</a:t>
                      </a:r>
                      <a:endParaRPr lang="en-US" sz="1200" dirty="0"/>
                    </a:p>
                  </a:txBody>
                  <a:tcPr/>
                </a:tc>
                <a:tc>
                  <a:txBody>
                    <a:bodyPr/>
                    <a:lstStyle/>
                    <a:p>
                      <a:pPr marL="285750" indent="-285750">
                        <a:buFont typeface="Wingdings" panose="05000000000000000000" pitchFamily="2" charset="2"/>
                        <a:buChar char="§"/>
                      </a:pPr>
                      <a:r>
                        <a:rPr lang="en-US" sz="1200" dirty="0" smtClean="0"/>
                        <a:t>Group Homes</a:t>
                      </a:r>
                    </a:p>
                    <a:p>
                      <a:pPr marL="285750" indent="-285750">
                        <a:buFont typeface="Wingdings" panose="05000000000000000000" pitchFamily="2" charset="2"/>
                        <a:buChar char="§"/>
                      </a:pPr>
                      <a:r>
                        <a:rPr lang="en-US" sz="1200" dirty="0" smtClean="0"/>
                        <a:t>In Home Care</a:t>
                      </a:r>
                      <a:endParaRPr lang="en-US" sz="1200" dirty="0"/>
                    </a:p>
                  </a:txBody>
                  <a:tcPr/>
                </a:tc>
                <a:extLst>
                  <a:ext uri="{0D108BD9-81ED-4DB2-BD59-A6C34878D82A}">
                    <a16:rowId xmlns:a16="http://schemas.microsoft.com/office/drawing/2014/main" xmlns="" val="966029024"/>
                  </a:ext>
                </a:extLst>
              </a:tr>
              <a:tr h="428497">
                <a:tc>
                  <a:txBody>
                    <a:bodyPr/>
                    <a:lstStyle/>
                    <a:p>
                      <a:pPr marL="285750" indent="-285750">
                        <a:buFont typeface="Wingdings" panose="05000000000000000000" pitchFamily="2" charset="2"/>
                        <a:buChar char="§"/>
                      </a:pPr>
                      <a:r>
                        <a:rPr lang="en-US" sz="1200" dirty="0" smtClean="0"/>
                        <a:t>Meals on Wheels</a:t>
                      </a:r>
                      <a:endParaRPr lang="en-US" sz="1200" dirty="0"/>
                    </a:p>
                  </a:txBody>
                  <a:tcPr/>
                </a:tc>
                <a:tc>
                  <a:txBody>
                    <a:bodyPr/>
                    <a:lstStyle/>
                    <a:p>
                      <a:pPr marL="285750" indent="-285750">
                        <a:buFont typeface="Wingdings" panose="05000000000000000000" pitchFamily="2" charset="2"/>
                        <a:buChar char="§"/>
                      </a:pPr>
                      <a:r>
                        <a:rPr lang="en-US" sz="1200" dirty="0" smtClean="0"/>
                        <a:t>Transitional Living</a:t>
                      </a:r>
                      <a:endParaRPr lang="en-US" sz="1200" dirty="0"/>
                    </a:p>
                  </a:txBody>
                  <a:tcPr/>
                </a:tc>
                <a:tc>
                  <a:txBody>
                    <a:bodyPr/>
                    <a:lstStyle/>
                    <a:p>
                      <a:pPr marL="285750" indent="-285750">
                        <a:buFont typeface="Wingdings" panose="05000000000000000000" pitchFamily="2" charset="2"/>
                        <a:buChar char="§"/>
                      </a:pPr>
                      <a:r>
                        <a:rPr lang="en-US" sz="1200" dirty="0" smtClean="0"/>
                        <a:t>Adult Ed.</a:t>
                      </a:r>
                    </a:p>
                    <a:p>
                      <a:pPr marL="285750" indent="-285750">
                        <a:buFont typeface="Wingdings" panose="05000000000000000000" pitchFamily="2" charset="2"/>
                        <a:buChar char="§"/>
                      </a:pPr>
                      <a:r>
                        <a:rPr lang="en-US" sz="1200" dirty="0" smtClean="0"/>
                        <a:t>Shelters</a:t>
                      </a:r>
                      <a:endParaRPr lang="en-US" sz="1200" dirty="0"/>
                    </a:p>
                  </a:txBody>
                  <a:tcPr/>
                </a:tc>
                <a:tc>
                  <a:txBody>
                    <a:bodyPr/>
                    <a:lstStyle/>
                    <a:p>
                      <a:pPr marL="285750" indent="-285750">
                        <a:buFont typeface="Wingdings" panose="05000000000000000000" pitchFamily="2" charset="2"/>
                        <a:buChar char="§"/>
                      </a:pPr>
                      <a:r>
                        <a:rPr lang="en-US" sz="1200" b="0" dirty="0" smtClean="0"/>
                        <a:t>Sheltered</a:t>
                      </a:r>
                      <a:r>
                        <a:rPr lang="en-US" sz="1200" b="0" baseline="0" dirty="0" smtClean="0"/>
                        <a:t> Workshops</a:t>
                      </a:r>
                      <a:endParaRPr lang="en-US" sz="1200" b="0" dirty="0"/>
                    </a:p>
                  </a:txBody>
                  <a:tcPr/>
                </a:tc>
                <a:tc>
                  <a:txBody>
                    <a:bodyPr/>
                    <a:lstStyle/>
                    <a:p>
                      <a:pPr marL="285750" indent="-285750">
                        <a:buFont typeface="Wingdings" panose="05000000000000000000" pitchFamily="2" charset="2"/>
                        <a:buChar char="§"/>
                      </a:pPr>
                      <a:r>
                        <a:rPr lang="en-US" sz="1200" dirty="0" smtClean="0"/>
                        <a:t>Boys &amp; Girls Clubs</a:t>
                      </a:r>
                      <a:endParaRPr lang="en-US" sz="1200" dirty="0"/>
                    </a:p>
                  </a:txBody>
                  <a:tcPr/>
                </a:tc>
                <a:extLst>
                  <a:ext uri="{0D108BD9-81ED-4DB2-BD59-A6C34878D82A}">
                    <a16:rowId xmlns:a16="http://schemas.microsoft.com/office/drawing/2014/main" xmlns="" val="4285480236"/>
                  </a:ext>
                </a:extLst>
              </a:tr>
              <a:tr h="428497">
                <a:tc>
                  <a:txBody>
                    <a:bodyPr/>
                    <a:lstStyle/>
                    <a:p>
                      <a:pPr marL="285750" indent="-285750">
                        <a:buFont typeface="Wingdings" panose="05000000000000000000" pitchFamily="2" charset="2"/>
                        <a:buChar char="§"/>
                      </a:pPr>
                      <a:r>
                        <a:rPr lang="en-US" sz="1200" dirty="0" smtClean="0"/>
                        <a:t>Adult Daycare</a:t>
                      </a:r>
                      <a:endParaRPr lang="en-US" sz="1200" dirty="0"/>
                    </a:p>
                  </a:txBody>
                  <a:tcPr/>
                </a:tc>
                <a:tc>
                  <a:txBody>
                    <a:bodyPr/>
                    <a:lstStyle/>
                    <a:p>
                      <a:pPr marL="285750" indent="-285750">
                        <a:buFont typeface="Wingdings" panose="05000000000000000000" pitchFamily="2" charset="2"/>
                        <a:buChar char="§"/>
                      </a:pPr>
                      <a:r>
                        <a:rPr lang="en-US" sz="1200" dirty="0" smtClean="0"/>
                        <a:t>Residential</a:t>
                      </a:r>
                      <a:r>
                        <a:rPr lang="en-US" sz="1200" baseline="0" dirty="0" smtClean="0"/>
                        <a:t> Facilities</a:t>
                      </a:r>
                      <a:endParaRPr lang="en-US" sz="1200" dirty="0"/>
                    </a:p>
                  </a:txBody>
                  <a:tcPr/>
                </a:tc>
                <a:tc>
                  <a:txBody>
                    <a:bodyPr/>
                    <a:lstStyle/>
                    <a:p>
                      <a:pPr marL="285750" indent="-285750">
                        <a:buFont typeface="Wingdings" panose="05000000000000000000" pitchFamily="2" charset="2"/>
                        <a:buChar char="§"/>
                      </a:pPr>
                      <a:r>
                        <a:rPr lang="en-US" sz="1200" dirty="0" smtClean="0"/>
                        <a:t>Thrift Stores</a:t>
                      </a:r>
                    </a:p>
                    <a:p>
                      <a:pPr marL="285750" indent="-285750">
                        <a:buFont typeface="Wingdings" panose="05000000000000000000" pitchFamily="2" charset="2"/>
                        <a:buChar char="§"/>
                      </a:pPr>
                      <a:r>
                        <a:rPr lang="en-US" sz="1200" dirty="0" smtClean="0"/>
                        <a:t>Food Banks</a:t>
                      </a:r>
                      <a:endParaRPr lang="en-US" sz="1200" dirty="0"/>
                    </a:p>
                  </a:txBody>
                  <a:tcPr/>
                </a:tc>
                <a:tc>
                  <a:txBody>
                    <a:bodyPr/>
                    <a:lstStyle/>
                    <a:p>
                      <a:pPr marL="285750" indent="-285750">
                        <a:buFont typeface="Wingdings" panose="05000000000000000000" pitchFamily="2" charset="2"/>
                        <a:buChar char="§"/>
                      </a:pPr>
                      <a:r>
                        <a:rPr lang="en-US" sz="1200" dirty="0" smtClean="0"/>
                        <a:t>Vocational Programs</a:t>
                      </a:r>
                      <a:endParaRPr lang="en-US" sz="1200" dirty="0"/>
                    </a:p>
                  </a:txBody>
                  <a:tcPr/>
                </a:tc>
                <a:tc>
                  <a:txBody>
                    <a:bodyPr/>
                    <a:lstStyle/>
                    <a:p>
                      <a:pPr marL="285750" indent="-285750">
                        <a:buFont typeface="Wingdings" panose="05000000000000000000" pitchFamily="2" charset="2"/>
                        <a:buChar char="§"/>
                      </a:pPr>
                      <a:r>
                        <a:rPr lang="en-US" sz="1200" dirty="0" smtClean="0"/>
                        <a:t>K-12 Charter or Private School.</a:t>
                      </a:r>
                      <a:endParaRPr lang="en-US" sz="1200" dirty="0"/>
                    </a:p>
                  </a:txBody>
                  <a:tcPr/>
                </a:tc>
                <a:extLst>
                  <a:ext uri="{0D108BD9-81ED-4DB2-BD59-A6C34878D82A}">
                    <a16:rowId xmlns:a16="http://schemas.microsoft.com/office/drawing/2014/main" xmlns="" val="4114228617"/>
                  </a:ext>
                </a:extLst>
              </a:tr>
              <a:tr h="428497">
                <a:tc>
                  <a:txBody>
                    <a:bodyPr/>
                    <a:lstStyle/>
                    <a:p>
                      <a:pPr marL="285750" indent="-285750">
                        <a:buFont typeface="Wingdings" panose="05000000000000000000" pitchFamily="2" charset="2"/>
                        <a:buChar char="§"/>
                      </a:pPr>
                      <a:endParaRPr lang="en-US" sz="1200" dirty="0"/>
                    </a:p>
                  </a:txBody>
                  <a:tcPr/>
                </a:tc>
                <a:tc>
                  <a:txBody>
                    <a:bodyPr/>
                    <a:lstStyle/>
                    <a:p>
                      <a:pPr marL="285750" indent="-285750">
                        <a:buFont typeface="Wingdings" panose="05000000000000000000" pitchFamily="2" charset="2"/>
                        <a:buChar char="§"/>
                      </a:pPr>
                      <a:r>
                        <a:rPr lang="en-US" sz="1200" dirty="0" smtClean="0"/>
                        <a:t>In Home Services</a:t>
                      </a:r>
                      <a:endParaRPr lang="en-US" sz="1200" dirty="0"/>
                    </a:p>
                  </a:txBody>
                  <a:tcPr/>
                </a:tc>
                <a:tc>
                  <a:txBody>
                    <a:bodyPr/>
                    <a:lstStyle/>
                    <a:p>
                      <a:pPr marL="285750" indent="-285750">
                        <a:buFont typeface="Wingdings" panose="05000000000000000000" pitchFamily="2" charset="2"/>
                        <a:buChar char="§"/>
                      </a:pPr>
                      <a:r>
                        <a:rPr lang="en-US" sz="1200" dirty="0" smtClean="0"/>
                        <a:t>Pregnancy Centers</a:t>
                      </a:r>
                      <a:endParaRPr lang="en-US" sz="1200" dirty="0"/>
                    </a:p>
                  </a:txBody>
                  <a:tcPr/>
                </a:tc>
                <a:tc>
                  <a:txBody>
                    <a:bodyPr/>
                    <a:lstStyle/>
                    <a:p>
                      <a:pPr marL="285750" indent="-285750">
                        <a:buFont typeface="Wingdings" panose="05000000000000000000" pitchFamily="2" charset="2"/>
                        <a:buChar char="§"/>
                      </a:pPr>
                      <a:r>
                        <a:rPr lang="en-US" sz="1200" dirty="0" smtClean="0"/>
                        <a:t>Independent Living</a:t>
                      </a:r>
                      <a:endParaRPr lang="en-US" sz="1200" dirty="0"/>
                    </a:p>
                  </a:txBody>
                  <a:tcPr/>
                </a:tc>
                <a:tc>
                  <a:txBody>
                    <a:bodyPr/>
                    <a:lstStyle/>
                    <a:p>
                      <a:pPr marL="285750" indent="-285750">
                        <a:buFont typeface="Wingdings" panose="05000000000000000000" pitchFamily="2" charset="2"/>
                        <a:buChar char="§"/>
                      </a:pPr>
                      <a:r>
                        <a:rPr lang="en-US" sz="1200" dirty="0" smtClean="0"/>
                        <a:t>CASA</a:t>
                      </a:r>
                    </a:p>
                    <a:p>
                      <a:pPr marL="285750" indent="-285750">
                        <a:buFont typeface="Wingdings" panose="05000000000000000000" pitchFamily="2" charset="2"/>
                        <a:buChar char="§"/>
                      </a:pPr>
                      <a:r>
                        <a:rPr lang="en-US" sz="1200" dirty="0" smtClean="0"/>
                        <a:t>Head Start</a:t>
                      </a:r>
                      <a:endParaRPr lang="en-US" sz="1200" dirty="0"/>
                    </a:p>
                  </a:txBody>
                  <a:tcPr/>
                </a:tc>
                <a:extLst>
                  <a:ext uri="{0D108BD9-81ED-4DB2-BD59-A6C34878D82A}">
                    <a16:rowId xmlns:a16="http://schemas.microsoft.com/office/drawing/2014/main" xmlns="" val="1908053108"/>
                  </a:ext>
                </a:extLst>
              </a:tr>
              <a:tr h="428497">
                <a:tc>
                  <a:txBody>
                    <a:bodyPr/>
                    <a:lstStyle/>
                    <a:p>
                      <a:pPr marL="285750" indent="-285750">
                        <a:buFont typeface="Wingdings" panose="05000000000000000000" pitchFamily="2" charset="2"/>
                        <a:buChar char="§"/>
                      </a:pPr>
                      <a:r>
                        <a:rPr lang="en-US" sz="1200" dirty="0" smtClean="0"/>
                        <a:t>WC ONLY—Senior</a:t>
                      </a:r>
                      <a:r>
                        <a:rPr lang="en-US" sz="1200" baseline="0" dirty="0" smtClean="0"/>
                        <a:t> Living </a:t>
                      </a:r>
                      <a:endParaRPr lang="en-US" sz="1200" dirty="0"/>
                    </a:p>
                  </a:txBody>
                  <a:tcPr/>
                </a:tc>
                <a:tc>
                  <a:txBody>
                    <a:bodyPr/>
                    <a:lstStyle/>
                    <a:p>
                      <a:pPr marL="285750" indent="-285750">
                        <a:buFont typeface="Wingdings" panose="05000000000000000000" pitchFamily="2" charset="2"/>
                        <a:buChar char="§"/>
                      </a:pPr>
                      <a:endParaRPr lang="en-US" sz="1200" dirty="0"/>
                    </a:p>
                  </a:txBody>
                  <a:tcPr/>
                </a:tc>
                <a:tc>
                  <a:txBody>
                    <a:bodyPr/>
                    <a:lstStyle/>
                    <a:p>
                      <a:pPr marL="285750" indent="-285750">
                        <a:buFont typeface="Wingdings" panose="05000000000000000000" pitchFamily="2" charset="2"/>
                        <a:buChar char="§"/>
                      </a:pPr>
                      <a:r>
                        <a:rPr lang="en-US" sz="1200" dirty="0" smtClean="0"/>
                        <a:t>Advocacy</a:t>
                      </a:r>
                    </a:p>
                    <a:p>
                      <a:pPr marL="285750" indent="-285750">
                        <a:buFont typeface="Wingdings" panose="05000000000000000000" pitchFamily="2" charset="2"/>
                        <a:buChar char="§"/>
                      </a:pPr>
                      <a:r>
                        <a:rPr lang="en-US" sz="1200" dirty="0" smtClean="0"/>
                        <a:t>Many</a:t>
                      </a:r>
                      <a:r>
                        <a:rPr lang="en-US" sz="1200" baseline="0" dirty="0" smtClean="0"/>
                        <a:t> More</a:t>
                      </a:r>
                      <a:endParaRPr lang="en-US" sz="1200" dirty="0"/>
                    </a:p>
                  </a:txBody>
                  <a:tcPr/>
                </a:tc>
                <a:tc>
                  <a:txBody>
                    <a:bodyPr/>
                    <a:lstStyle/>
                    <a:p>
                      <a:pPr marL="285750" indent="-285750">
                        <a:buFont typeface="Wingdings" panose="05000000000000000000" pitchFamily="2" charset="2"/>
                        <a:buChar char="§"/>
                      </a:pPr>
                      <a:r>
                        <a:rPr lang="en-US" sz="1200" dirty="0" smtClean="0"/>
                        <a:t>Recreation</a:t>
                      </a:r>
                    </a:p>
                    <a:p>
                      <a:pPr marL="285750" indent="-285750">
                        <a:buFont typeface="Wingdings" panose="05000000000000000000" pitchFamily="2" charset="2"/>
                        <a:buChar char="§"/>
                      </a:pPr>
                      <a:r>
                        <a:rPr lang="en-US" sz="1200" dirty="0" smtClean="0"/>
                        <a:t>Respite</a:t>
                      </a:r>
                      <a:endParaRPr lang="en-US" sz="1200" dirty="0"/>
                    </a:p>
                  </a:txBody>
                  <a:tcPr/>
                </a:tc>
                <a:tc>
                  <a:txBody>
                    <a:bodyPr/>
                    <a:lstStyle/>
                    <a:p>
                      <a:pPr marL="285750" indent="-285750">
                        <a:buFont typeface="Wingdings" panose="05000000000000000000" pitchFamily="2" charset="2"/>
                        <a:buChar char="§"/>
                      </a:pPr>
                      <a:r>
                        <a:rPr lang="en-US" sz="1200" dirty="0" smtClean="0"/>
                        <a:t>And</a:t>
                      </a:r>
                      <a:r>
                        <a:rPr lang="en-US" sz="1200" baseline="0" dirty="0" smtClean="0"/>
                        <a:t> More…</a:t>
                      </a:r>
                      <a:endParaRPr lang="en-US" sz="1200" dirty="0"/>
                    </a:p>
                  </a:txBody>
                  <a:tcPr/>
                </a:tc>
                <a:extLst>
                  <a:ext uri="{0D108BD9-81ED-4DB2-BD59-A6C34878D82A}">
                    <a16:rowId xmlns:a16="http://schemas.microsoft.com/office/drawing/2014/main" xmlns="" val="159514180"/>
                  </a:ext>
                </a:extLst>
              </a:tr>
            </a:tbl>
          </a:graphicData>
        </a:graphic>
      </p:graphicFrame>
    </p:spTree>
    <p:extLst>
      <p:ext uri="{BB962C8B-B14F-4D97-AF65-F5344CB8AC3E}">
        <p14:creationId xmlns:p14="http://schemas.microsoft.com/office/powerpoint/2010/main" val="7773258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454FF74-2C31-E146-BB3E-12E8B1D2D10E}"/>
              </a:ext>
            </a:extLst>
          </p:cNvPr>
          <p:cNvSpPr/>
          <p:nvPr/>
        </p:nvSpPr>
        <p:spPr>
          <a:xfrm>
            <a:off x="3039297" y="918866"/>
            <a:ext cx="5684538" cy="227435"/>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0"/>
              </a:spcBef>
              <a:spcAft>
                <a:spcPts val="0"/>
              </a:spcAft>
              <a:buClrTx/>
              <a:buSzTx/>
              <a:buFontTx/>
              <a:buNone/>
              <a:tabLst/>
              <a:defRPr/>
            </a:pPr>
            <a:endParaRPr kumimoji="0" lang="en-US" sz="1200" b="0" i="1" u="none" strike="noStrike" kern="1200" cap="none" spc="0" normalizeH="0" baseline="0" noProof="0" dirty="0">
              <a:ln>
                <a:noFill/>
              </a:ln>
              <a:solidFill>
                <a:srgbClr val="1B506F"/>
              </a:solidFill>
              <a:effectLst/>
              <a:uLnTx/>
              <a:uFillTx/>
              <a:latin typeface="Arial"/>
              <a:ea typeface="+mn-ea"/>
              <a:cs typeface="+mn-cs"/>
            </a:endParaRPr>
          </a:p>
        </p:txBody>
      </p:sp>
      <p:sp>
        <p:nvSpPr>
          <p:cNvPr id="2" name="TextBox 1"/>
          <p:cNvSpPr txBox="1"/>
          <p:nvPr/>
        </p:nvSpPr>
        <p:spPr>
          <a:xfrm>
            <a:off x="616131" y="672682"/>
            <a:ext cx="801673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Adoption or Foster Services/Placement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Affordable Housing less than 25% of TIV (no housing subject to HUD Inspection)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Animal Rescue or Humane Societies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Commercial Lending, Insurance or Financial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Community Redevelopment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Construction (new homes) or Property Repair for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Disaster Relief as primary focus (includes both US &amp;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For-Profit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Hospice or Senior Home Healthcare</a:t>
            </a:r>
            <a:endParaRPr kumimoji="0" lang="en-US" sz="1300" b="0" i="0" u="none" strike="noStrike" kern="1200" cap="none" spc="0" normalizeH="0" baseline="0" noProof="0" dirty="0">
              <a:ln>
                <a:noFill/>
              </a:ln>
              <a:solidFill>
                <a:srgbClr val="545759"/>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Human Trafficking Shelters &amp;/or Crisis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International Operations unless incidental or ancillary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Juvenile Justice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Legal Aid/Services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545759"/>
                </a:solidFill>
                <a:effectLst/>
                <a:uLnTx/>
                <a:uFillTx/>
                <a:latin typeface="Arial"/>
                <a:ea typeface="+mn-ea"/>
                <a:cs typeface="+mn-cs"/>
              </a:rPr>
              <a:t>+ </a:t>
            </a:r>
            <a:r>
              <a:rPr kumimoji="0" lang="en-US" sz="1300" b="0" i="0" u="none" strike="noStrike" kern="1200" cap="none" spc="0" normalizeH="0" baseline="0" noProof="0" dirty="0">
                <a:ln>
                  <a:noFill/>
                </a:ln>
                <a:solidFill>
                  <a:srgbClr val="545759"/>
                </a:solidFill>
                <a:effectLst/>
                <a:uLnTx/>
                <a:uFillTx/>
                <a:latin typeface="Arial"/>
                <a:ea typeface="+mn-ea"/>
                <a:cs typeface="+mn-cs"/>
              </a:rPr>
              <a:t>100% Para-Transit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Public Medical Clinics (FTCA)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Residential Facilities for Violent or Sexual Offenders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Senior Nursing Homes, Senior Assisted Living, Senior Independent Living EXCEPT WC $100k+</a:t>
            </a:r>
            <a:endParaRPr kumimoji="0" lang="en-US" sz="1300" b="0" i="0" u="none" strike="noStrike" kern="1200" cap="none" spc="0" normalizeH="0" baseline="0" noProof="0" dirty="0">
              <a:ln>
                <a:noFill/>
              </a:ln>
              <a:solidFill>
                <a:srgbClr val="545759"/>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545759"/>
                </a:solidFill>
                <a:effectLst/>
                <a:uLnTx/>
                <a:uFillTx/>
                <a:latin typeface="Arial"/>
                <a:ea typeface="+mn-ea"/>
                <a:cs typeface="+mn-cs"/>
              </a:rPr>
              <a:t>+ </a:t>
            </a:r>
            <a:r>
              <a:rPr kumimoji="0" lang="en-US" sz="1300" b="0" i="0" u="none" strike="noStrike" kern="1200" cap="none" spc="0" normalizeH="0" baseline="0" noProof="0" dirty="0" smtClean="0">
                <a:ln>
                  <a:noFill/>
                </a:ln>
                <a:solidFill>
                  <a:srgbClr val="545759"/>
                </a:solidFill>
                <a:effectLst/>
                <a:uLnTx/>
                <a:uFillTx/>
                <a:latin typeface="Arial"/>
                <a:ea typeface="+mn-ea"/>
                <a:cs typeface="+mn-cs"/>
              </a:rPr>
              <a:t>Youth One-on-One Mentoring (acceptable if done within community setting)</a:t>
            </a:r>
            <a:endParaRPr kumimoji="0" lang="en-US" sz="1300" b="0" i="0" u="none" strike="noStrike" kern="1200" cap="none" spc="0" normalizeH="0" baseline="0" noProof="0" dirty="0">
              <a:ln>
                <a:noFill/>
              </a:ln>
              <a:solidFill>
                <a:srgbClr val="545759"/>
              </a:solidFill>
              <a:effectLst/>
              <a:uLnTx/>
              <a:uFillTx/>
              <a:latin typeface="Arial"/>
              <a:ea typeface="+mn-ea"/>
              <a:cs typeface="+mn-cs"/>
            </a:endParaRPr>
          </a:p>
        </p:txBody>
      </p:sp>
      <p:sp>
        <p:nvSpPr>
          <p:cNvPr id="7" name="Rectangle 6"/>
          <p:cNvSpPr/>
          <p:nvPr/>
        </p:nvSpPr>
        <p:spPr>
          <a:xfrm>
            <a:off x="616131" y="211017"/>
            <a:ext cx="54864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all" spc="0" normalizeH="0" baseline="0" noProof="0" dirty="0">
                <a:ln>
                  <a:noFill/>
                </a:ln>
                <a:solidFill>
                  <a:srgbClr val="00B4D6"/>
                </a:solidFill>
                <a:effectLst/>
                <a:uLnTx/>
                <a:uFillTx/>
                <a:latin typeface="Arial"/>
                <a:ea typeface="+mn-ea"/>
                <a:cs typeface="+mn-cs"/>
              </a:rPr>
              <a:t>Out of Appetite</a:t>
            </a:r>
          </a:p>
        </p:txBody>
      </p:sp>
    </p:spTree>
    <p:extLst>
      <p:ext uri="{BB962C8B-B14F-4D97-AF65-F5344CB8AC3E}">
        <p14:creationId xmlns:p14="http://schemas.microsoft.com/office/powerpoint/2010/main" val="4145577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3D55D26-EB94-2445-A8E6-D2AE8CCCCD34}"/>
              </a:ext>
            </a:extLst>
          </p:cNvPr>
          <p:cNvSpPr txBox="1">
            <a:spLocks/>
          </p:cNvSpPr>
          <p:nvPr/>
        </p:nvSpPr>
        <p:spPr>
          <a:xfrm>
            <a:off x="2659379" y="2874830"/>
            <a:ext cx="4355196" cy="1126169"/>
          </a:xfrm>
          <a:prstGeom prst="rect">
            <a:avLst/>
          </a:prstGeom>
        </p:spPr>
        <p:txBody>
          <a:bodyPr lIns="0"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cap="all" dirty="0" smtClean="0">
                <a:solidFill>
                  <a:srgbClr val="FFFFFF"/>
                </a:solidFill>
              </a:rPr>
              <a:t>Nonprofit &amp; Human services Coverage &amp; More…..</a:t>
            </a:r>
            <a:endParaRPr lang="en-US" sz="2000" b="1" cap="all" dirty="0">
              <a:solidFill>
                <a:srgbClr val="FFFFFF"/>
              </a:solidFill>
            </a:endParaRPr>
          </a:p>
        </p:txBody>
      </p:sp>
    </p:spTree>
    <p:extLst>
      <p:ext uri="{BB962C8B-B14F-4D97-AF65-F5344CB8AC3E}">
        <p14:creationId xmlns:p14="http://schemas.microsoft.com/office/powerpoint/2010/main" val="18003925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457201"/>
            <a:ext cx="5486400" cy="461665"/>
          </a:xfrm>
          <a:prstGeom prst="rect">
            <a:avLst/>
          </a:prstGeom>
        </p:spPr>
        <p:txBody>
          <a:bodyPr wrap="square">
            <a:spAutoFit/>
          </a:bodyPr>
          <a:lstStyle/>
          <a:p>
            <a:pPr lvl="0">
              <a:spcAft>
                <a:spcPts val="600"/>
              </a:spcAft>
            </a:pPr>
            <a:r>
              <a:rPr lang="en-US" sz="2400" b="1" cap="all" dirty="0">
                <a:solidFill>
                  <a:srgbClr val="00B4D6"/>
                </a:solidFill>
              </a:rPr>
              <a:t>Lines of </a:t>
            </a:r>
            <a:r>
              <a:rPr lang="en-US" sz="2400" b="1" cap="all" dirty="0" smtClean="0">
                <a:solidFill>
                  <a:srgbClr val="00B4D6"/>
                </a:solidFill>
              </a:rPr>
              <a:t>business Offerings</a:t>
            </a:r>
            <a:endParaRPr lang="en-US" sz="2400" b="1" cap="all" dirty="0">
              <a:solidFill>
                <a:srgbClr val="00B4D6"/>
              </a:solidFill>
            </a:endParaRPr>
          </a:p>
        </p:txBody>
      </p:sp>
      <p:pic>
        <p:nvPicPr>
          <p:cNvPr id="10" name="Picture 9">
            <a:extLst>
              <a:ext uri="{FF2B5EF4-FFF2-40B4-BE49-F238E27FC236}">
                <a16:creationId xmlns:a16="http://schemas.microsoft.com/office/drawing/2014/main" xmlns="" id="{A472D130-B4B4-8B4C-B1E3-334C6FFC8A48}"/>
              </a:ext>
            </a:extLst>
          </p:cNvPr>
          <p:cNvPicPr>
            <a:picLocks noChangeAspect="1"/>
          </p:cNvPicPr>
          <p:nvPr/>
        </p:nvPicPr>
        <p:blipFill>
          <a:blip r:embed="rId2"/>
          <a:stretch>
            <a:fillRect/>
          </a:stretch>
        </p:blipFill>
        <p:spPr>
          <a:xfrm>
            <a:off x="1239854" y="1458956"/>
            <a:ext cx="1058846" cy="1029837"/>
          </a:xfrm>
          <a:prstGeom prst="rect">
            <a:avLst/>
          </a:prstGeom>
        </p:spPr>
      </p:pic>
      <p:sp>
        <p:nvSpPr>
          <p:cNvPr id="11" name="Rectangle 10"/>
          <p:cNvSpPr/>
          <p:nvPr/>
        </p:nvSpPr>
        <p:spPr>
          <a:xfrm>
            <a:off x="3619052" y="1119347"/>
            <a:ext cx="4881003" cy="3200876"/>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spcAft>
                <a:spcPts val="2400"/>
              </a:spcAft>
              <a:buClr>
                <a:srgbClr val="FCB53B"/>
              </a:buClr>
              <a:buSzPct val="140000"/>
              <a:buFont typeface=".AppleSystemUIFont"/>
              <a:buChar char="+"/>
            </a:pPr>
            <a:r>
              <a:rPr lang="en-US" sz="1600" b="1" dirty="0" smtClean="0">
                <a:solidFill>
                  <a:schemeClr val="accent6"/>
                </a:solidFill>
              </a:rPr>
              <a:t>Package</a:t>
            </a:r>
            <a:r>
              <a:rPr lang="en-US" sz="1600" dirty="0" smtClean="0">
                <a:solidFill>
                  <a:schemeClr val="accent6"/>
                </a:solidFill>
              </a:rPr>
              <a:t> </a:t>
            </a:r>
            <a:r>
              <a:rPr lang="en-US" sz="1600" dirty="0">
                <a:solidFill>
                  <a:schemeClr val="accent6"/>
                </a:solidFill>
              </a:rPr>
              <a:t>(Property, IM, Crime, GL, D&amp;O, EPL, PL, Abuse)</a:t>
            </a:r>
          </a:p>
          <a:p>
            <a:pPr marL="171450" indent="-171450">
              <a:spcAft>
                <a:spcPts val="2400"/>
              </a:spcAft>
              <a:buClr>
                <a:srgbClr val="FCB53B"/>
              </a:buClr>
              <a:buSzPct val="140000"/>
              <a:buFont typeface=".AppleSystemUIFont"/>
              <a:buChar char="+"/>
            </a:pPr>
            <a:r>
              <a:rPr lang="en-US" sz="1600" b="1" dirty="0">
                <a:solidFill>
                  <a:schemeClr val="accent6"/>
                </a:solidFill>
              </a:rPr>
              <a:t>Auto</a:t>
            </a:r>
            <a:r>
              <a:rPr lang="en-US" sz="1600" dirty="0">
                <a:solidFill>
                  <a:schemeClr val="accent6"/>
                </a:solidFill>
              </a:rPr>
              <a:t> (monoline auto is not available)</a:t>
            </a:r>
          </a:p>
          <a:p>
            <a:pPr marL="171450" indent="-171450">
              <a:spcAft>
                <a:spcPts val="2400"/>
              </a:spcAft>
              <a:buClr>
                <a:srgbClr val="FCB53B"/>
              </a:buClr>
              <a:buSzPct val="140000"/>
              <a:buFont typeface=".AppleSystemUIFont"/>
              <a:buChar char="+"/>
            </a:pPr>
            <a:r>
              <a:rPr lang="en-US" sz="1600" b="1" dirty="0">
                <a:solidFill>
                  <a:schemeClr val="accent6"/>
                </a:solidFill>
              </a:rPr>
              <a:t>Umbrella</a:t>
            </a:r>
            <a:r>
              <a:rPr lang="en-US" sz="1600" dirty="0">
                <a:solidFill>
                  <a:schemeClr val="accent6"/>
                </a:solidFill>
              </a:rPr>
              <a:t> (up to $10M limits)</a:t>
            </a:r>
          </a:p>
          <a:p>
            <a:pPr marL="171450" indent="-171450">
              <a:spcAft>
                <a:spcPts val="2400"/>
              </a:spcAft>
              <a:buClr>
                <a:srgbClr val="FCB53B"/>
              </a:buClr>
              <a:buSzPct val="140000"/>
              <a:buFont typeface=".AppleSystemUIFont"/>
              <a:buChar char="+"/>
            </a:pPr>
            <a:r>
              <a:rPr lang="en-US" sz="1600" b="1" dirty="0">
                <a:solidFill>
                  <a:schemeClr val="accent6"/>
                </a:solidFill>
              </a:rPr>
              <a:t>Workers Compensation</a:t>
            </a:r>
          </a:p>
          <a:p>
            <a:pPr marL="171450" indent="-171450">
              <a:spcAft>
                <a:spcPts val="2400"/>
              </a:spcAft>
              <a:buClr>
                <a:srgbClr val="FCB53B"/>
              </a:buClr>
              <a:buSzPct val="140000"/>
              <a:buFont typeface=".AppleSystemUIFont"/>
              <a:buChar char="+"/>
            </a:pPr>
            <a:r>
              <a:rPr lang="en-US" sz="1600" b="1" dirty="0">
                <a:solidFill>
                  <a:schemeClr val="accent6"/>
                </a:solidFill>
              </a:rPr>
              <a:t>Directors &amp; Officers and Employment Practices Liability </a:t>
            </a:r>
            <a:r>
              <a:rPr lang="en-US" sz="1600" dirty="0">
                <a:solidFill>
                  <a:schemeClr val="accent6"/>
                </a:solidFill>
              </a:rPr>
              <a:t>(must be written with the GL – not available standalone)</a:t>
            </a:r>
          </a:p>
        </p:txBody>
      </p:sp>
      <p:cxnSp>
        <p:nvCxnSpPr>
          <p:cNvPr id="12" name="Straight Connector 11">
            <a:extLst>
              <a:ext uri="{FF2B5EF4-FFF2-40B4-BE49-F238E27FC236}">
                <a16:creationId xmlns:a16="http://schemas.microsoft.com/office/drawing/2014/main" xmlns="" id="{F15064E7-2238-8B4A-B826-A95416DFE6FA}"/>
              </a:ext>
            </a:extLst>
          </p:cNvPr>
          <p:cNvCxnSpPr>
            <a:cxnSpLocks/>
          </p:cNvCxnSpPr>
          <p:nvPr/>
        </p:nvCxnSpPr>
        <p:spPr>
          <a:xfrm>
            <a:off x="3231230" y="1541446"/>
            <a:ext cx="0" cy="2169038"/>
          </a:xfrm>
          <a:prstGeom prst="line">
            <a:avLst/>
          </a:prstGeom>
          <a:ln w="12700" cmpd="sng">
            <a:solidFill>
              <a:srgbClr val="E5E5E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66123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FA908EB2-D587-E24F-8925-31D3FCE684C1}"/>
              </a:ext>
            </a:extLst>
          </p:cNvPr>
          <p:cNvSpPr txBox="1">
            <a:spLocks/>
          </p:cNvSpPr>
          <p:nvPr/>
        </p:nvSpPr>
        <p:spPr>
          <a:xfrm>
            <a:off x="1039318" y="730111"/>
            <a:ext cx="7040680" cy="369332"/>
          </a:xfrm>
          <a:prstGeom prst="rect">
            <a:avLst/>
          </a:prstGeom>
        </p:spPr>
        <p:txBody>
          <a:bodyPr lIns="0" tIns="0" rIns="0" bIns="0"/>
          <a:lstStyle>
            <a:lvl1pPr marL="0" indent="0" algn="l" defTabSz="457200" rtl="0" eaLnBrk="1" latinLnBrk="0" hangingPunct="1">
              <a:spcBef>
                <a:spcPct val="0"/>
              </a:spcBef>
              <a:buNone/>
              <a:defRPr sz="2400" b="1" i="0" kern="1200" baseline="0">
                <a:solidFill>
                  <a:schemeClr val="accent6"/>
                </a:solidFill>
                <a:latin typeface="+mj-lt"/>
                <a:ea typeface="+mj-ea"/>
                <a:cs typeface="+mj-cs"/>
              </a:defRPr>
            </a:lvl1pPr>
          </a:lstStyle>
          <a:p>
            <a:pPr>
              <a:spcAft>
                <a:spcPts val="600"/>
              </a:spcAft>
            </a:pPr>
            <a:endParaRPr lang="en-US" sz="1100" dirty="0">
              <a:solidFill>
                <a:srgbClr val="545759"/>
              </a:solidFill>
            </a:endParaRPr>
          </a:p>
        </p:txBody>
      </p:sp>
      <p:sp>
        <p:nvSpPr>
          <p:cNvPr id="2" name="Rectangle 1"/>
          <p:cNvSpPr/>
          <p:nvPr/>
        </p:nvSpPr>
        <p:spPr>
          <a:xfrm>
            <a:off x="680670" y="1206878"/>
            <a:ext cx="3878988" cy="3400931"/>
          </a:xfrm>
          <a:prstGeom prst="rect">
            <a:avLst/>
          </a:prstGeom>
        </p:spPr>
        <p:txBody>
          <a:bodyPr wrap="square">
            <a:spAutoFit/>
          </a:bodyPr>
          <a:lstStyle/>
          <a:p>
            <a:pPr marL="171450" indent="-171450">
              <a:lnSpc>
                <a:spcPts val="1500"/>
              </a:lnSpc>
              <a:spcAft>
                <a:spcPts val="600"/>
              </a:spcAft>
              <a:buClr>
                <a:srgbClr val="FCB53B"/>
              </a:buClr>
              <a:buSzPct val="140000"/>
              <a:buFont typeface=".AppleSystemUIFont"/>
              <a:buChar char="+"/>
            </a:pPr>
            <a:r>
              <a:rPr lang="en-US" sz="1250" dirty="0">
                <a:solidFill>
                  <a:srgbClr val="545759"/>
                </a:solidFill>
              </a:rPr>
              <a:t>Property Enhancement has 3 levels of coverage options</a:t>
            </a:r>
            <a:r>
              <a:rPr lang="en-US" sz="1250" dirty="0" smtClean="0">
                <a:solidFill>
                  <a:srgbClr val="545759"/>
                </a:solidFill>
              </a:rPr>
              <a:t>:</a:t>
            </a:r>
          </a:p>
          <a:p>
            <a:pPr marL="628650" lvl="1" indent="-171450">
              <a:lnSpc>
                <a:spcPts val="1500"/>
              </a:lnSpc>
              <a:spcAft>
                <a:spcPts val="600"/>
              </a:spcAft>
              <a:buClr>
                <a:srgbClr val="FCB53B"/>
              </a:buClr>
              <a:buSzPct val="140000"/>
              <a:buFont typeface="CambriaMath"/>
              <a:buChar char="⎼"/>
            </a:pPr>
            <a:r>
              <a:rPr lang="en-US" sz="1100" dirty="0" smtClean="0">
                <a:solidFill>
                  <a:srgbClr val="545759"/>
                </a:solidFill>
              </a:rPr>
              <a:t>Advantage</a:t>
            </a:r>
          </a:p>
          <a:p>
            <a:pPr marL="628650" lvl="1" indent="-171450">
              <a:lnSpc>
                <a:spcPts val="1500"/>
              </a:lnSpc>
              <a:spcAft>
                <a:spcPts val="600"/>
              </a:spcAft>
              <a:buClr>
                <a:srgbClr val="FCB53B"/>
              </a:buClr>
              <a:buSzPct val="140000"/>
              <a:buFont typeface="CambriaMath"/>
              <a:buChar char="⎼"/>
            </a:pPr>
            <a:r>
              <a:rPr lang="en-US" sz="1100" dirty="0" smtClean="0">
                <a:solidFill>
                  <a:srgbClr val="545759"/>
                </a:solidFill>
              </a:rPr>
              <a:t>Advantage Plus</a:t>
            </a:r>
          </a:p>
          <a:p>
            <a:pPr marL="628650" lvl="1" indent="-171450">
              <a:lnSpc>
                <a:spcPts val="1500"/>
              </a:lnSpc>
              <a:spcAft>
                <a:spcPts val="1200"/>
              </a:spcAft>
              <a:buClr>
                <a:srgbClr val="FCB53B"/>
              </a:buClr>
              <a:buSzPct val="140000"/>
              <a:buFont typeface="CambriaMath"/>
              <a:buChar char="⎼"/>
            </a:pPr>
            <a:r>
              <a:rPr lang="en-US" sz="1100" dirty="0" smtClean="0">
                <a:solidFill>
                  <a:srgbClr val="545759"/>
                </a:solidFill>
              </a:rPr>
              <a:t>Advantage Elite</a:t>
            </a:r>
          </a:p>
          <a:p>
            <a:pPr marL="171450" indent="-171450">
              <a:lnSpc>
                <a:spcPts val="1500"/>
              </a:lnSpc>
              <a:spcAft>
                <a:spcPts val="1200"/>
              </a:spcAft>
              <a:buClr>
                <a:srgbClr val="FCB53B"/>
              </a:buClr>
              <a:buSzPct val="140000"/>
              <a:buFont typeface=".AppleSystemUIFont"/>
              <a:buChar char="+"/>
            </a:pPr>
            <a:r>
              <a:rPr lang="en-US" sz="1250" dirty="0" smtClean="0">
                <a:solidFill>
                  <a:srgbClr val="545759"/>
                </a:solidFill>
              </a:rPr>
              <a:t>52 coverages, robust offering and flexibility for both small, moderate and larger accts</a:t>
            </a:r>
          </a:p>
          <a:p>
            <a:pPr marL="171450" indent="-171450">
              <a:lnSpc>
                <a:spcPts val="1500"/>
              </a:lnSpc>
              <a:spcAft>
                <a:spcPts val="1200"/>
              </a:spcAft>
              <a:buClr>
                <a:srgbClr val="FCB53B"/>
              </a:buClr>
              <a:buSzPct val="140000"/>
              <a:buFont typeface=".AppleSystemUIFont"/>
              <a:buChar char="+"/>
            </a:pPr>
            <a:r>
              <a:rPr lang="en-US" sz="1250" dirty="0" smtClean="0">
                <a:solidFill>
                  <a:srgbClr val="545759"/>
                </a:solidFill>
              </a:rPr>
              <a:t>Full </a:t>
            </a:r>
            <a:r>
              <a:rPr lang="en-US" sz="1250" dirty="0">
                <a:solidFill>
                  <a:srgbClr val="545759"/>
                </a:solidFill>
              </a:rPr>
              <a:t>comparison provided in the Program Summary (let’s review</a:t>
            </a:r>
            <a:r>
              <a:rPr lang="en-US" sz="1250" dirty="0" smtClean="0">
                <a:solidFill>
                  <a:srgbClr val="545759"/>
                </a:solidFill>
              </a:rPr>
              <a:t>).</a:t>
            </a:r>
          </a:p>
          <a:p>
            <a:pPr marL="171450" indent="-171450">
              <a:lnSpc>
                <a:spcPts val="1500"/>
              </a:lnSpc>
              <a:spcAft>
                <a:spcPts val="1200"/>
              </a:spcAft>
              <a:buClr>
                <a:srgbClr val="FCB53B"/>
              </a:buClr>
              <a:buSzPct val="140000"/>
              <a:buFont typeface=".AppleSystemUIFont"/>
              <a:buChar char="+"/>
            </a:pPr>
            <a:r>
              <a:rPr lang="en-US" sz="1250" dirty="0">
                <a:solidFill>
                  <a:srgbClr val="545759"/>
                </a:solidFill>
              </a:rPr>
              <a:t>ISO Property with full </a:t>
            </a:r>
            <a:r>
              <a:rPr lang="en-US" sz="1250" dirty="0" smtClean="0">
                <a:solidFill>
                  <a:srgbClr val="545759"/>
                </a:solidFill>
              </a:rPr>
              <a:t>capabilities</a:t>
            </a:r>
          </a:p>
          <a:p>
            <a:pPr marL="171450" lvl="0" indent="-171450">
              <a:lnSpc>
                <a:spcPts val="1500"/>
              </a:lnSpc>
              <a:spcAft>
                <a:spcPts val="1200"/>
              </a:spcAft>
              <a:buClr>
                <a:srgbClr val="FCB53B"/>
              </a:buClr>
              <a:buSzPct val="140000"/>
              <a:buFont typeface=".AppleSystemUIFont"/>
              <a:buChar char="+"/>
            </a:pPr>
            <a:r>
              <a:rPr lang="en-US" sz="1250" dirty="0">
                <a:solidFill>
                  <a:srgbClr val="545759"/>
                </a:solidFill>
              </a:rPr>
              <a:t>Key Person Replacement is optional</a:t>
            </a:r>
          </a:p>
          <a:p>
            <a:pPr>
              <a:lnSpc>
                <a:spcPts val="1500"/>
              </a:lnSpc>
              <a:spcAft>
                <a:spcPts val="1200"/>
              </a:spcAft>
              <a:buClr>
                <a:srgbClr val="FCB53B"/>
              </a:buClr>
              <a:buSzPct val="140000"/>
            </a:pPr>
            <a:endParaRPr lang="en-US" sz="1250" dirty="0">
              <a:solidFill>
                <a:srgbClr val="545759"/>
              </a:solidFill>
            </a:endParaRPr>
          </a:p>
        </p:txBody>
      </p:sp>
      <p:sp>
        <p:nvSpPr>
          <p:cNvPr id="7" name="Rectangle 6"/>
          <p:cNvSpPr/>
          <p:nvPr/>
        </p:nvSpPr>
        <p:spPr>
          <a:xfrm>
            <a:off x="990600" y="457201"/>
            <a:ext cx="5486400" cy="461665"/>
          </a:xfrm>
          <a:prstGeom prst="rect">
            <a:avLst/>
          </a:prstGeom>
        </p:spPr>
        <p:txBody>
          <a:bodyPr wrap="square">
            <a:spAutoFit/>
          </a:bodyPr>
          <a:lstStyle/>
          <a:p>
            <a:pPr lvl="0">
              <a:spcAft>
                <a:spcPts val="600"/>
              </a:spcAft>
            </a:pPr>
            <a:r>
              <a:rPr lang="en-US" sz="2400" b="1" cap="all" dirty="0">
                <a:solidFill>
                  <a:srgbClr val="00B4D6"/>
                </a:solidFill>
              </a:rPr>
              <a:t>Property Overview</a:t>
            </a:r>
          </a:p>
        </p:txBody>
      </p:sp>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559" y="271432"/>
            <a:ext cx="3570004" cy="4579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790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FA908EB2-D587-E24F-8925-31D3FCE684C1}"/>
              </a:ext>
            </a:extLst>
          </p:cNvPr>
          <p:cNvSpPr txBox="1">
            <a:spLocks/>
          </p:cNvSpPr>
          <p:nvPr/>
        </p:nvSpPr>
        <p:spPr>
          <a:xfrm>
            <a:off x="1039318" y="730111"/>
            <a:ext cx="7040680" cy="369332"/>
          </a:xfrm>
          <a:prstGeom prst="rect">
            <a:avLst/>
          </a:prstGeom>
        </p:spPr>
        <p:txBody>
          <a:bodyPr lIns="0" tIns="0" rIns="0" bIns="0"/>
          <a:lstStyle>
            <a:lvl1pPr marL="0" indent="0" algn="l" defTabSz="457200" rtl="0" eaLnBrk="1" latinLnBrk="0" hangingPunct="1">
              <a:spcBef>
                <a:spcPct val="0"/>
              </a:spcBef>
              <a:buNone/>
              <a:defRPr sz="2400" b="1" i="0" kern="1200" baseline="0">
                <a:solidFill>
                  <a:schemeClr val="accent6"/>
                </a:solidFill>
                <a:latin typeface="+mj-lt"/>
                <a:ea typeface="+mj-ea"/>
                <a:cs typeface="+mj-cs"/>
              </a:defRPr>
            </a:lvl1pPr>
          </a:lstStyle>
          <a:p>
            <a:pPr>
              <a:spcAft>
                <a:spcPts val="600"/>
              </a:spcAft>
            </a:pPr>
            <a:endParaRPr lang="en-US" sz="1100" dirty="0">
              <a:solidFill>
                <a:srgbClr val="545759"/>
              </a:solidFill>
            </a:endParaRPr>
          </a:p>
        </p:txBody>
      </p:sp>
      <p:sp>
        <p:nvSpPr>
          <p:cNvPr id="8" name="Rectangle 7"/>
          <p:cNvSpPr/>
          <p:nvPr/>
        </p:nvSpPr>
        <p:spPr>
          <a:xfrm>
            <a:off x="781050" y="210780"/>
            <a:ext cx="5486400" cy="461665"/>
          </a:xfrm>
          <a:prstGeom prst="rect">
            <a:avLst/>
          </a:prstGeom>
        </p:spPr>
        <p:txBody>
          <a:bodyPr wrap="square">
            <a:spAutoFit/>
          </a:bodyPr>
          <a:lstStyle/>
          <a:p>
            <a:pPr lvl="0">
              <a:spcAft>
                <a:spcPts val="600"/>
              </a:spcAft>
            </a:pPr>
            <a:r>
              <a:rPr lang="en-US" sz="2400" b="1" cap="all" dirty="0" smtClean="0">
                <a:solidFill>
                  <a:srgbClr val="00B4D6"/>
                </a:solidFill>
              </a:rPr>
              <a:t>GL </a:t>
            </a:r>
            <a:r>
              <a:rPr lang="en-US" sz="2400" b="1" cap="all" dirty="0">
                <a:solidFill>
                  <a:srgbClr val="00B4D6"/>
                </a:solidFill>
              </a:rPr>
              <a:t>Overview</a:t>
            </a:r>
          </a:p>
        </p:txBody>
      </p:sp>
      <p:sp>
        <p:nvSpPr>
          <p:cNvPr id="9" name="Rectangle 8"/>
          <p:cNvSpPr/>
          <p:nvPr/>
        </p:nvSpPr>
        <p:spPr>
          <a:xfrm>
            <a:off x="445056" y="784739"/>
            <a:ext cx="4114602" cy="3477875"/>
          </a:xfrm>
          <a:prstGeom prst="rect">
            <a:avLst/>
          </a:prstGeom>
        </p:spPr>
        <p:txBody>
          <a:bodyPr wrap="square">
            <a:spAutoFit/>
          </a:bodyPr>
          <a:lstStyle/>
          <a:p>
            <a:pPr marL="171450" indent="-171450">
              <a:lnSpc>
                <a:spcPts val="1500"/>
              </a:lnSpc>
              <a:spcAft>
                <a:spcPts val="1200"/>
              </a:spcAft>
              <a:buClr>
                <a:srgbClr val="FCB53B"/>
              </a:buClr>
              <a:buSzPct val="140000"/>
              <a:buFont typeface=".AppleSystemUIFont"/>
              <a:buChar char="+"/>
            </a:pPr>
            <a:r>
              <a:rPr lang="en-US" sz="1250" dirty="0" smtClean="0">
                <a:solidFill>
                  <a:srgbClr val="545759"/>
                </a:solidFill>
              </a:rPr>
              <a:t>ISO GL with proprietary GL Endorsement</a:t>
            </a:r>
          </a:p>
          <a:p>
            <a:pPr marL="171450" indent="-171450">
              <a:lnSpc>
                <a:spcPts val="1500"/>
              </a:lnSpc>
              <a:spcAft>
                <a:spcPts val="300"/>
              </a:spcAft>
              <a:buClr>
                <a:srgbClr val="FCB53B"/>
              </a:buClr>
              <a:buSzPct val="140000"/>
              <a:buFont typeface=".AppleSystemUIFont"/>
              <a:buChar char="+"/>
            </a:pPr>
            <a:r>
              <a:rPr lang="en-US" sz="1250" dirty="0" smtClean="0">
                <a:solidFill>
                  <a:srgbClr val="545759"/>
                </a:solidFill>
              </a:rPr>
              <a:t>GuideOne NP HS GL Endorsement</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AI’s</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Waiver of Subrogation</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Key &amp; Lock Replacement</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Incidental Publishing, Broadcasting or Telecasting</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Damage to Property of Others $1000</a:t>
            </a:r>
          </a:p>
          <a:p>
            <a:pPr marL="628650" lvl="1" indent="-171450">
              <a:lnSpc>
                <a:spcPts val="1500"/>
              </a:lnSpc>
              <a:spcAft>
                <a:spcPts val="1200"/>
              </a:spcAft>
              <a:buClr>
                <a:srgbClr val="FCB53B"/>
              </a:buClr>
              <a:buSzPct val="140000"/>
              <a:buFont typeface=".AppleSystemUIFont"/>
              <a:buChar char="+"/>
            </a:pPr>
            <a:r>
              <a:rPr lang="en-US" sz="1100" dirty="0" smtClean="0">
                <a:solidFill>
                  <a:srgbClr val="545759"/>
                </a:solidFill>
              </a:rPr>
              <a:t>Exclusion for Abuse, PL &amp; Special Events (we will add back with blanket or schedule form)</a:t>
            </a:r>
          </a:p>
          <a:p>
            <a:pPr marL="171450" lvl="0" indent="-171450">
              <a:lnSpc>
                <a:spcPts val="1500"/>
              </a:lnSpc>
              <a:spcAft>
                <a:spcPts val="300"/>
              </a:spcAft>
              <a:buClr>
                <a:srgbClr val="FCB53B"/>
              </a:buClr>
              <a:buSzPct val="140000"/>
              <a:buFont typeface=".AppleSystemUIFont"/>
              <a:buChar char="+"/>
            </a:pPr>
            <a:r>
              <a:rPr lang="en-US" sz="1250" dirty="0" smtClean="0">
                <a:solidFill>
                  <a:srgbClr val="545759"/>
                </a:solidFill>
              </a:rPr>
              <a:t>Additional GL Forms:</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Crisis Management </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Fellow Employee</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Blanket Special Events</a:t>
            </a:r>
          </a:p>
          <a:p>
            <a:pPr marL="628650" lvl="1" indent="-171450">
              <a:lnSpc>
                <a:spcPts val="1500"/>
              </a:lnSpc>
              <a:spcAft>
                <a:spcPts val="300"/>
              </a:spcAft>
              <a:buClr>
                <a:srgbClr val="FCB53B"/>
              </a:buClr>
              <a:buSzPct val="140000"/>
              <a:buFont typeface=".AppleSystemUIFont"/>
              <a:buChar char="+"/>
            </a:pPr>
            <a:r>
              <a:rPr lang="en-US" sz="1100" dirty="0" smtClean="0">
                <a:solidFill>
                  <a:srgbClr val="545759"/>
                </a:solidFill>
              </a:rPr>
              <a:t>Employee Defense</a:t>
            </a: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137" y="307939"/>
            <a:ext cx="3852127" cy="44964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0164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418" y="152866"/>
            <a:ext cx="79184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all" spc="0" normalizeH="0" baseline="0" noProof="0" dirty="0">
                <a:ln>
                  <a:noFill/>
                </a:ln>
                <a:solidFill>
                  <a:srgbClr val="00B4D6"/>
                </a:solidFill>
                <a:effectLst/>
                <a:uLnTx/>
                <a:uFillTx/>
                <a:latin typeface="Arial"/>
                <a:ea typeface="+mn-ea"/>
                <a:cs typeface="+mn-cs"/>
              </a:rPr>
              <a:t>Human Services Professional </a:t>
            </a:r>
            <a:r>
              <a:rPr kumimoji="0" lang="en-US" sz="2400" b="1" i="0" u="none" strike="noStrike" kern="1200" cap="all" spc="0" normalizeH="0" baseline="0" noProof="0" dirty="0" smtClean="0">
                <a:ln>
                  <a:noFill/>
                </a:ln>
                <a:solidFill>
                  <a:srgbClr val="00B4D6"/>
                </a:solidFill>
                <a:effectLst/>
                <a:uLnTx/>
                <a:uFillTx/>
                <a:latin typeface="Arial"/>
                <a:ea typeface="+mn-ea"/>
                <a:cs typeface="+mn-cs"/>
              </a:rPr>
              <a:t>Liability</a:t>
            </a:r>
            <a:endParaRPr kumimoji="0" lang="en-US" sz="2400" b="1" i="0" u="none" strike="noStrike" kern="1200" cap="all" spc="0" normalizeH="0" baseline="0" noProof="0" dirty="0">
              <a:ln>
                <a:noFill/>
              </a:ln>
              <a:solidFill>
                <a:srgbClr val="00B4D6"/>
              </a:solidFill>
              <a:effectLst/>
              <a:uLnTx/>
              <a:uFillTx/>
              <a:latin typeface="Arial"/>
              <a:ea typeface="+mn-ea"/>
              <a:cs typeface="+mn-cs"/>
            </a:endParaRPr>
          </a:p>
        </p:txBody>
      </p:sp>
      <p:grpSp>
        <p:nvGrpSpPr>
          <p:cNvPr id="5" name="Group 4"/>
          <p:cNvGrpSpPr/>
          <p:nvPr/>
        </p:nvGrpSpPr>
        <p:grpSpPr>
          <a:xfrm>
            <a:off x="913676" y="897252"/>
            <a:ext cx="6722366" cy="3962623"/>
            <a:chOff x="913676" y="870801"/>
            <a:chExt cx="6525182" cy="3853044"/>
          </a:xfrm>
        </p:grpSpPr>
        <p:sp>
          <p:nvSpPr>
            <p:cNvPr id="7" name="Rectangle 6"/>
            <p:cNvSpPr/>
            <p:nvPr/>
          </p:nvSpPr>
          <p:spPr>
            <a:xfrm>
              <a:off x="913676" y="870801"/>
              <a:ext cx="6525182" cy="3853044"/>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ts val="1500"/>
                </a:lnSpc>
                <a:spcBef>
                  <a:spcPts val="0"/>
                </a:spcBef>
                <a:spcAft>
                  <a:spcPts val="1200"/>
                </a:spcAft>
                <a:buClr>
                  <a:srgbClr val="FCB53B"/>
                </a:buClr>
                <a:buSzPct val="140000"/>
                <a:buFont typeface=".AppleSystemUIFont"/>
                <a:buChar char="+"/>
                <a:tabLst/>
                <a:defRPr/>
              </a:pPr>
              <a:r>
                <a:rPr kumimoji="0" lang="en-US" sz="1250" b="1" i="0" u="none" strike="noStrike" kern="1200" cap="none" spc="0" normalizeH="0" baseline="0" noProof="0" dirty="0" smtClean="0">
                  <a:ln>
                    <a:noFill/>
                  </a:ln>
                  <a:solidFill>
                    <a:srgbClr val="545759"/>
                  </a:solidFill>
                  <a:effectLst/>
                  <a:uLnTx/>
                  <a:uFillTx/>
                  <a:latin typeface="Arial"/>
                  <a:ea typeface="+mn-ea"/>
                  <a:cs typeface="+mn-cs"/>
                </a:rPr>
                <a:t>Human Services Professional Liability (HS) is our new PL coverage form</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Covers both individual professionals and vicarious liability for the entity</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Includes “Damages” arising out of rendering or failure to render services </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Many professionals included:</a:t>
              </a:r>
            </a:p>
            <a:p>
              <a:pPr marL="457200" marR="0" lvl="1" indent="0" algn="l" defTabSz="914400" rtl="0" eaLnBrk="1" fontAlgn="auto" latinLnBrk="0" hangingPunct="1">
                <a:lnSpc>
                  <a:spcPts val="1500"/>
                </a:lnSpc>
                <a:spcBef>
                  <a:spcPts val="0"/>
                </a:spcBef>
                <a:spcAft>
                  <a:spcPts val="600"/>
                </a:spcAft>
                <a:buClr>
                  <a:srgbClr val="FCB53B"/>
                </a:buClr>
                <a:buSzPct val="140000"/>
                <a:buFontTx/>
                <a:buNone/>
                <a:tabLst/>
                <a:defRPr/>
              </a:pPr>
              <a:r>
                <a:rPr kumimoji="0" lang="en-US" sz="1100" b="0" i="0" u="none" strike="noStrike" kern="1200" cap="none" spc="0" normalizeH="0" baseline="0" noProof="0" dirty="0">
                  <a:ln>
                    <a:noFill/>
                  </a:ln>
                  <a:solidFill>
                    <a:srgbClr val="545759"/>
                  </a:solidFill>
                  <a:effectLst/>
                  <a:uLnTx/>
                  <a:uFillTx/>
                  <a:latin typeface="Arial"/>
                  <a:ea typeface="+mn-ea"/>
                  <a:cs typeface="+mn-cs"/>
                </a:rPr>
                <a:t> </a:t>
              </a:r>
              <a:r>
                <a:rPr kumimoji="0" lang="en-US" sz="1100" b="0" i="0" u="none" strike="noStrike" kern="1200" cap="none" spc="0" normalizeH="0" baseline="0" noProof="0" dirty="0" smtClean="0">
                  <a:ln>
                    <a:noFill/>
                  </a:ln>
                  <a:solidFill>
                    <a:srgbClr val="545759"/>
                  </a:solidFill>
                  <a:effectLst/>
                  <a:uLnTx/>
                  <a:uFillTx/>
                  <a:latin typeface="Arial"/>
                  <a:ea typeface="+mn-ea"/>
                  <a:cs typeface="+mn-cs"/>
                </a:rPr>
                <a:t>   </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endParaRPr kumimoji="0" lang="en-US" sz="1100" b="0" i="0" u="none" strike="noStrike" kern="1200" cap="none" spc="0" normalizeH="0" baseline="0" noProof="0" dirty="0" smtClean="0">
                <a:ln>
                  <a:noFill/>
                </a:ln>
                <a:solidFill>
                  <a:srgbClr val="545759"/>
                </a:solidFill>
                <a:effectLst/>
                <a:uLnTx/>
                <a:uFillTx/>
                <a:latin typeface="Arial"/>
                <a:ea typeface="+mn-ea"/>
                <a:cs typeface="+mn-cs"/>
              </a:endParaRP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endParaRPr kumimoji="0" lang="en-US" sz="1100" b="0" i="0" u="none" strike="noStrike" kern="1200" cap="none" spc="0" normalizeH="0" baseline="0" noProof="0" dirty="0">
                <a:ln>
                  <a:noFill/>
                </a:ln>
                <a:solidFill>
                  <a:srgbClr val="545759"/>
                </a:solidFill>
                <a:effectLst/>
                <a:uLnTx/>
                <a:uFillTx/>
                <a:latin typeface="Arial"/>
                <a:ea typeface="+mn-ea"/>
                <a:cs typeface="+mn-cs"/>
              </a:endParaRP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endParaRPr kumimoji="0" lang="en-US" sz="1100" b="0" i="0" u="none" strike="noStrike" kern="1200" cap="none" spc="0" normalizeH="0" baseline="0" noProof="0" dirty="0" smtClean="0">
                <a:ln>
                  <a:noFill/>
                </a:ln>
                <a:solidFill>
                  <a:srgbClr val="545759"/>
                </a:solidFill>
                <a:effectLst/>
                <a:uLnTx/>
                <a:uFillTx/>
                <a:latin typeface="Arial"/>
                <a:ea typeface="+mn-ea"/>
                <a:cs typeface="+mn-cs"/>
              </a:endParaRP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endParaRPr kumimoji="0" lang="en-US" sz="1100" b="0" i="0" u="none" strike="noStrike" kern="1200" cap="none" spc="0" normalizeH="0" baseline="0" noProof="0" dirty="0">
                <a:ln>
                  <a:noFill/>
                </a:ln>
                <a:solidFill>
                  <a:srgbClr val="545759"/>
                </a:solidFill>
                <a:effectLst/>
                <a:uLnTx/>
                <a:uFillTx/>
                <a:latin typeface="Arial"/>
                <a:ea typeface="+mn-ea"/>
                <a:cs typeface="+mn-cs"/>
              </a:endParaRP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endParaRPr kumimoji="0" lang="en-US" sz="1100" b="0" i="0" u="none" strike="noStrike" kern="1200" cap="none" spc="0" normalizeH="0" baseline="0" noProof="0" dirty="0" smtClean="0">
                <a:ln>
                  <a:noFill/>
                </a:ln>
                <a:solidFill>
                  <a:srgbClr val="545759"/>
                </a:solidFill>
                <a:effectLst/>
                <a:uLnTx/>
                <a:uFillTx/>
                <a:latin typeface="Arial"/>
                <a:ea typeface="+mn-ea"/>
                <a:cs typeface="+mn-cs"/>
              </a:endParaRP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endParaRPr kumimoji="0" lang="en-US" sz="1200" b="0" i="0" u="none" strike="noStrike" kern="1200" cap="none" spc="0" normalizeH="0" baseline="0" noProof="0" dirty="0" smtClean="0">
                <a:ln>
                  <a:noFill/>
                </a:ln>
                <a:solidFill>
                  <a:srgbClr val="545759"/>
                </a:solidFill>
                <a:effectLst/>
                <a:uLnTx/>
                <a:uFillTx/>
                <a:latin typeface="Arial"/>
                <a:ea typeface="+mn-ea"/>
                <a:cs typeface="+mn-cs"/>
              </a:endParaRP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Available for new business in AL, AZ, CT, GA, IA, IN, KS, LA, MI, MN, MO, MS, NC, NJ, OH, PA, SC &amp; TN and more states are coming soon! </a:t>
              </a:r>
            </a:p>
            <a:p>
              <a:pPr marL="628650" marR="0" lvl="1" indent="-171450" algn="l" defTabSz="914400" rtl="0" eaLnBrk="1" fontAlgn="auto" latinLnBrk="0" hangingPunct="1">
                <a:lnSpc>
                  <a:spcPts val="1500"/>
                </a:lnSpc>
                <a:spcBef>
                  <a:spcPts val="0"/>
                </a:spcBef>
                <a:spcAft>
                  <a:spcPts val="600"/>
                </a:spcAft>
                <a:buClr>
                  <a:srgbClr val="FCB53B"/>
                </a:buClr>
                <a:buSzPct val="140000"/>
                <a:buFont typeface="CambriaMath"/>
                <a:buChar char="⎼"/>
                <a:tabLst/>
                <a:defRPr/>
              </a:pPr>
              <a:r>
                <a:rPr kumimoji="0" lang="en-US" sz="1200" b="0" i="0" u="none" strike="noStrike" kern="1200" cap="none" spc="0" normalizeH="0" baseline="0" noProof="0" dirty="0" smtClean="0">
                  <a:ln>
                    <a:noFill/>
                  </a:ln>
                  <a:solidFill>
                    <a:srgbClr val="545759"/>
                  </a:solidFill>
                  <a:effectLst/>
                  <a:uLnTx/>
                  <a:uFillTx/>
                  <a:latin typeface="Arial"/>
                  <a:ea typeface="+mn-ea"/>
                  <a:cs typeface="+mn-cs"/>
                </a:rPr>
                <a:t>We will convert policies as they renew (discuss)</a:t>
              </a:r>
            </a:p>
            <a:p>
              <a:pPr marL="457200" marR="0" lvl="1" indent="0" algn="l" defTabSz="914400" rtl="0" eaLnBrk="1" fontAlgn="auto" latinLnBrk="0" hangingPunct="1">
                <a:lnSpc>
                  <a:spcPts val="1500"/>
                </a:lnSpc>
                <a:spcBef>
                  <a:spcPts val="0"/>
                </a:spcBef>
                <a:spcAft>
                  <a:spcPts val="600"/>
                </a:spcAft>
                <a:buClr>
                  <a:srgbClr val="FCB53B"/>
                </a:buClr>
                <a:buSzPct val="140000"/>
                <a:buFontTx/>
                <a:buNone/>
                <a:tabLst/>
                <a:defRPr/>
              </a:pPr>
              <a:endParaRPr kumimoji="0" lang="en-US" sz="1100" b="0" i="1" u="none" strike="noStrike" kern="1200" cap="none" spc="0" normalizeH="0" baseline="0" noProof="0" dirty="0" smtClean="0">
                <a:ln>
                  <a:noFill/>
                </a:ln>
                <a:solidFill>
                  <a:srgbClr val="545759"/>
                </a:solidFill>
                <a:effectLst/>
                <a:uLnTx/>
                <a:uFillTx/>
                <a:latin typeface="Arial"/>
                <a:ea typeface="+mn-ea"/>
                <a:cs typeface="+mn-cs"/>
              </a:endParaRPr>
            </a:p>
          </p:txBody>
        </p:sp>
        <p:pic>
          <p:nvPicPr>
            <p:cNvPr id="2" name="Picture 1"/>
            <p:cNvPicPr>
              <a:picLocks noChangeAspect="1"/>
            </p:cNvPicPr>
            <p:nvPr/>
          </p:nvPicPr>
          <p:blipFill>
            <a:blip r:embed="rId2"/>
            <a:stretch>
              <a:fillRect/>
            </a:stretch>
          </p:blipFill>
          <p:spPr>
            <a:xfrm>
              <a:off x="1492250" y="1757646"/>
              <a:ext cx="5874656" cy="1057742"/>
            </a:xfrm>
            <a:prstGeom prst="rect">
              <a:avLst/>
            </a:prstGeom>
          </p:spPr>
        </p:pic>
        <p:pic>
          <p:nvPicPr>
            <p:cNvPr id="3" name="Picture 2"/>
            <p:cNvPicPr>
              <a:picLocks noChangeAspect="1"/>
            </p:cNvPicPr>
            <p:nvPr/>
          </p:nvPicPr>
          <p:blipFill>
            <a:blip r:embed="rId3"/>
            <a:stretch>
              <a:fillRect/>
            </a:stretch>
          </p:blipFill>
          <p:spPr>
            <a:xfrm>
              <a:off x="1425279" y="2758868"/>
              <a:ext cx="5905055" cy="810498"/>
            </a:xfrm>
            <a:prstGeom prst="rect">
              <a:avLst/>
            </a:prstGeom>
          </p:spPr>
        </p:pic>
      </p:grpSp>
    </p:spTree>
    <p:extLst>
      <p:ext uri="{BB962C8B-B14F-4D97-AF65-F5344CB8AC3E}">
        <p14:creationId xmlns:p14="http://schemas.microsoft.com/office/powerpoint/2010/main" val="36672721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81&quot;&gt;&lt;property id=&quot;20148&quot; value=&quot;5&quot;/&gt;&lt;property id=&quot;20300&quot; value=&quot;Slide 34 - &amp;quot;Donut Charts&amp;quot;&quot;/&gt;&lt;property id=&quot;20307&quot; value=&quot;360&quot;/&gt;&lt;/object&gt;&lt;object type=&quot;3&quot; unique_id=&quot;10082&quot;&gt;&lt;property id=&quot;20148&quot; value=&quot;5&quot;/&gt;&lt;property id=&quot;20300&quot; value=&quot;Slide 35 - &amp;quot;Pie Chart&amp;quot;&quot;/&gt;&lt;property id=&quot;20307&quot; value=&quot;362&quot;/&gt;&lt;/object&gt;&lt;object type=&quot;3&quot; unique_id=&quot;10083&quot;&gt;&lt;property id=&quot;20148&quot; value=&quot;5&quot;/&gt;&lt;property id=&quot;20300&quot; value=&quot;Slide 36 - &amp;quot;Pie Chart&amp;quot;&quot;/&gt;&lt;property id=&quot;20307&quot; value=&quot;363&quot;/&gt;&lt;/object&gt;&lt;object type=&quot;3&quot; unique_id=&quot;10084&quot;&gt;&lt;property id=&quot;20148&quot; value=&quot;5&quot;/&gt;&lt;property id=&quot;20300&quot; value=&quot;Slide 37 - &amp;quot;Waterfall Diagrams&amp;quot;&quot;/&gt;&lt;property id=&quot;20307&quot; value=&quot;364&quot;/&gt;&lt;/object&gt;&lt;object type=&quot;3&quot; unique_id=&quot;10085&quot;&gt;&lt;property id=&quot;20148&quot; value=&quot;5&quot;/&gt;&lt;property id=&quot;20300&quot; value=&quot;Slide 38 - &amp;quot;Data-driven Diagrams&amp;quot;&quot;/&gt;&lt;property id=&quot;20307&quot; value=&quot;353&quot;/&gt;&lt;/object&gt;&lt;object type=&quot;3&quot; unique_id=&quot;10086&quot;&gt;&lt;property id=&quot;20148&quot; value=&quot;5&quot;/&gt;&lt;property id=&quot;20300&quot; value=&quot;Slide 39 - &amp;quot;Data-driven Diagrams&amp;quot;&quot;/&gt;&lt;property id=&quot;20307&quot; value=&quot;354&quot;/&gt;&lt;/object&gt;&lt;object type=&quot;3&quot; unique_id=&quot;10087&quot;&gt;&lt;property id=&quot;20148&quot; value=&quot;5&quot;/&gt;&lt;property id=&quot;20300&quot; value=&quot;Slide 40 - &amp;quot;Data-driven Diagrams&amp;quot;&quot;/&gt;&lt;property id=&quot;20307&quot; value=&quot;355&quot;/&gt;&lt;/object&gt;&lt;object type=&quot;3&quot; unique_id=&quot;10088&quot;&gt;&lt;property id=&quot;20148&quot; value=&quot;5&quot;/&gt;&lt;property id=&quot;20300&quot; value=&quot;Slide 41 - &amp;quot;Data-driven Diagrams&amp;quot;&quot;/&gt;&lt;property id=&quot;20307&quot; value=&quot;356&quot;/&gt;&lt;/object&gt;&lt;object type=&quot;3&quot; unique_id=&quot;10089&quot;&gt;&lt;property id=&quot;20148&quot; value=&quot;5&quot;/&gt;&lt;property id=&quot;20300&quot; value=&quot;Slide 42 - &amp;quot;Data-driven Diagrams&amp;quot;&quot;/&gt;&lt;property id=&quot;20307&quot; value=&quot;357&quot;/&gt;&lt;/object&gt;&lt;object type=&quot;3&quot; unique_id=&quot;10090&quot;&gt;&lt;property id=&quot;20148&quot; value=&quot;5&quot;/&gt;&lt;property id=&quot;20300&quot; value=&quot;Slide 43 - &amp;quot;Data-driven Diagrams&amp;quot;&quot;/&gt;&lt;property id=&quot;20307&quot; value=&quot;358&quot;/&gt;&lt;/object&gt;&lt;object type=&quot;3&quot; unique_id=&quot;10092&quot;&gt;&lt;property id=&quot;20148&quot; value=&quot;5&quot;/&gt;&lt;property id=&quot;20300&quot; value=&quot;Slide 44 - &amp;quot;Data-driven Diagrams&amp;quot;&quot;/&gt;&lt;property id=&quot;20307&quot; value=&quot;365&quot;/&gt;&lt;/object&gt;&lt;object type=&quot;3&quot; unique_id=&quot;10093&quot;&gt;&lt;property id=&quot;20148&quot; value=&quot;5&quot;/&gt;&lt;property id=&quot;20300&quot; value=&quot;Slide 45 - &amp;quot;Bubble-Charts&amp;quot;&quot;/&gt;&lt;property id=&quot;20307&quot; value=&quot;366&quot;/&gt;&lt;/object&gt;&lt;object type=&quot;3&quot; unique_id=&quot;11186&quot;&gt;&lt;property id=&quot;20148&quot; value=&quot;5&quot;/&gt;&lt;property id=&quot;20300&quot; value=&quot;Slide 20 - &amp;quot;Data-driven Diagrams&amp;quot;&quot;/&gt;&lt;property id=&quot;20307&quot; value=&quot;367&quot;/&gt;&lt;/object&gt;&lt;object type=&quot;3&quot; unique_id=&quot;11187&quot;&gt;&lt;property id=&quot;20148&quot; value=&quot;5&quot;/&gt;&lt;property id=&quot;20300&quot; value=&quot;Slide 21 - &amp;quot;Data-driven Diagrams&amp;quot;&quot;/&gt;&lt;property id=&quot;20307&quot; value=&quot;368&quot;/&gt;&lt;/object&gt;&lt;object type=&quot;3&quot; unique_id=&quot;11188&quot;&gt;&lt;property id=&quot;20148&quot; value=&quot;5&quot;/&gt;&lt;property id=&quot;20300&quot; value=&quot;Slide 22 - &amp;quot;Waterfall Diagrams&amp;quot;&quot;/&gt;&lt;property id=&quot;20307&quot; value=&quot;369&quot;/&gt;&lt;/object&gt;&lt;object type=&quot;3&quot; unique_id=&quot;11189&quot;&gt;&lt;property id=&quot;20148&quot; value=&quot;5&quot;/&gt;&lt;property id=&quot;20300&quot; value=&quot;Slide 23 - &amp;quot;Waterfall Diagrams&amp;quot;&quot;/&gt;&lt;property id=&quot;20307&quot; value=&quot;370&quot;/&gt;&lt;/object&gt;&lt;object type=&quot;3&quot; unique_id=&quot;11190&quot;&gt;&lt;property id=&quot;20148&quot; value=&quot;5&quot;/&gt;&lt;property id=&quot;20300&quot; value=&quot;Slide 24 - &amp;quot;Data-driven Diagrams&amp;quot;&quot;/&gt;&lt;property id=&quot;20307&quot; value=&quot;371&quot;/&gt;&lt;/object&gt;&lt;object type=&quot;3&quot; unique_id=&quot;11191&quot;&gt;&lt;property id=&quot;20148&quot; value=&quot;5&quot;/&gt;&lt;property id=&quot;20300&quot; value=&quot;Slide 25 - &amp;quot;Data-driven Diagrams&amp;quot;&quot;/&gt;&lt;property id=&quot;20307&quot; value=&quot;372&quot;/&gt;&lt;/object&gt;&lt;object type=&quot;3&quot; unique_id=&quot;11192&quot;&gt;&lt;property id=&quot;20148&quot; value=&quot;5&quot;/&gt;&lt;property id=&quot;20300&quot; value=&quot;Slide 26 - &amp;quot;Data-driven Diagrams&amp;quot;&quot;/&gt;&lt;property id=&quot;20307&quot; value=&quot;373&quot;/&gt;&lt;/object&gt;&lt;object type=&quot;3&quot; unique_id=&quot;11193&quot;&gt;&lt;property id=&quot;20148&quot; value=&quot;5&quot;/&gt;&lt;property id=&quot;20300&quot; value=&quot;Slide 27 - &amp;quot;Data-driven Diagrams&amp;quot;&quot;/&gt;&lt;property id=&quot;20307&quot; value=&quot;374&quot;/&gt;&lt;/object&gt;&lt;object type=&quot;3&quot; unique_id=&quot;11194&quot;&gt;&lt;property id=&quot;20148&quot; value=&quot;5&quot;/&gt;&lt;property id=&quot;20300&quot; value=&quot;Slide 28 - &amp;quot;Pie Chart&amp;quot;&quot;/&gt;&lt;property id=&quot;20307&quot; value=&quot;375&quot;/&gt;&lt;/object&gt;&lt;object type=&quot;3&quot; unique_id=&quot;11195&quot;&gt;&lt;property id=&quot;20148&quot; value=&quot;5&quot;/&gt;&lt;property id=&quot;20300&quot; value=&quot;Slide 29 - &amp;quot;Donut Charts&amp;quot;&quot;/&gt;&lt;property id=&quot;20307&quot; value=&quot;376&quot;/&gt;&lt;/object&gt;&lt;object type=&quot;3&quot; unique_id=&quot;11196&quot;&gt;&lt;property id=&quot;20148&quot; value=&quot;5&quot;/&gt;&lt;property id=&quot;20300&quot; value=&quot;Slide 30 - &amp;quot;Donut Charts&amp;quot;&quot;/&gt;&lt;property id=&quot;20307&quot; value=&quot;377&quot;/&gt;&lt;/object&gt;&lt;object type=&quot;3&quot; unique_id=&quot;11198&quot;&gt;&lt;property id=&quot;20148&quot; value=&quot;5&quot;/&gt;&lt;property id=&quot;20300&quot; value=&quot;Slide 31 - &amp;quot;Histogram Charts&amp;quot;&quot;/&gt;&lt;property id=&quot;20307&quot; value=&quot;379&quot;/&gt;&lt;/object&gt;&lt;object type=&quot;3&quot; unique_id=&quot;11199&quot;&gt;&lt;property id=&quot;20148&quot; value=&quot;5&quot;/&gt;&lt;property id=&quot;20300&quot; value=&quot;Slide 32 - &amp;quot;Data-driven Diagrams&amp;quot;&quot;/&gt;&lt;property id=&quot;20307&quot; value=&quot;380&quot;/&gt;&lt;/object&gt;&lt;object type=&quot;3&quot; unique_id=&quot;11200&quot;&gt;&lt;property id=&quot;20148&quot; value=&quot;5&quot;/&gt;&lt;property id=&quot;20300&quot; value=&quot;Slide 33 - &amp;quot;Data-driven Diagrams&amp;quot;&quot;/&gt;&lt;property id=&quot;20307&quot; value=&quot;381&quot;/&gt;&lt;/object&gt;&lt;object type=&quot;3&quot; unique_id=&quot;12574&quot;&gt;&lt;property id=&quot;20148&quot; value=&quot;5&quot;/&gt;&lt;property id=&quot;20300&quot; value=&quot;Slide 1 - &amp;quot;Data-driven Diagrams&amp;quot;&quot;/&gt;&lt;property id=&quot;20307&quot; value=&quot;384&quot;/&gt;&lt;/object&gt;&lt;object type=&quot;3&quot; unique_id=&quot;12575&quot;&gt;&lt;property id=&quot;20148&quot; value=&quot;5&quot;/&gt;&lt;property id=&quot;20300&quot; value=&quot;Slide 2 - &amp;quot;Data-driven Diagrams&amp;quot;&quot;/&gt;&lt;property id=&quot;20307&quot; value=&quot;385&quot;/&gt;&lt;/object&gt;&lt;object type=&quot;3&quot; unique_id=&quot;12576&quot;&gt;&lt;property id=&quot;20148&quot; value=&quot;5&quot;/&gt;&lt;property id=&quot;20300&quot; value=&quot;Slide 3 - &amp;quot;Data-driven Diagrams&amp;quot;&quot;/&gt;&lt;property id=&quot;20307&quot; value=&quot;386&quot;/&gt;&lt;/object&gt;&lt;object type=&quot;3&quot; unique_id=&quot;12577&quot;&gt;&lt;property id=&quot;20148&quot; value=&quot;5&quot;/&gt;&lt;property id=&quot;20300&quot; value=&quot;Slide 4 - &amp;quot;Data-driven Diagrams&amp;quot;&quot;/&gt;&lt;property id=&quot;20307&quot; value=&quot;387&quot;/&gt;&lt;/object&gt;&lt;object type=&quot;3&quot; unique_id=&quot;12578&quot;&gt;&lt;property id=&quot;20148&quot; value=&quot;5&quot;/&gt;&lt;property id=&quot;20300&quot; value=&quot;Slide 5 - &amp;quot;Data-driven Diagrams&amp;quot;&quot;/&gt;&lt;property id=&quot;20307&quot; value=&quot;388&quot;/&gt;&lt;/object&gt;&lt;object type=&quot;3&quot; unique_id=&quot;12579&quot;&gt;&lt;property id=&quot;20148&quot; value=&quot;5&quot;/&gt;&lt;property id=&quot;20300&quot; value=&quot;Slide 6 - &amp;quot;Data-driven Diagrams&amp;quot;&quot;/&gt;&lt;property id=&quot;20307&quot; value=&quot;389&quot;/&gt;&lt;/object&gt;&lt;object type=&quot;3&quot; unique_id=&quot;12580&quot;&gt;&lt;property id=&quot;20148&quot; value=&quot;5&quot;/&gt;&lt;property id=&quot;20300&quot; value=&quot;Slide 7 - &amp;quot;Data-driven Diagrams&amp;quot;&quot;/&gt;&lt;property id=&quot;20307&quot; value=&quot;390&quot;/&gt;&lt;/object&gt;&lt;object type=&quot;3&quot; unique_id=&quot;12581&quot;&gt;&lt;property id=&quot;20148&quot; value=&quot;5&quot;/&gt;&lt;property id=&quot;20300&quot; value=&quot;Slide 8 - &amp;quot;Data-driven Diagrams&amp;quot;&quot;/&gt;&lt;property id=&quot;20307&quot; value=&quot;391&quot;/&gt;&lt;/object&gt;&lt;object type=&quot;3&quot; unique_id=&quot;12582&quot;&gt;&lt;property id=&quot;20148&quot; value=&quot;5&quot;/&gt;&lt;property id=&quot;20300&quot; value=&quot;Slide 9 - &amp;quot;Data-driven Diagrams&amp;quot;&quot;/&gt;&lt;property id=&quot;20307&quot; value=&quot;392&quot;/&gt;&lt;/object&gt;&lt;object type=&quot;3&quot; unique_id=&quot;12583&quot;&gt;&lt;property id=&quot;20148&quot; value=&quot;5&quot;/&gt;&lt;property id=&quot;20300&quot; value=&quot;Slide 10 - &amp;quot;Pie Chart&amp;quot;&quot;/&gt;&lt;property id=&quot;20307&quot; value=&quot;393&quot;/&gt;&lt;/object&gt;&lt;object type=&quot;3&quot; unique_id=&quot;12584&quot;&gt;&lt;property id=&quot;20148&quot; value=&quot;5&quot;/&gt;&lt;property id=&quot;20300&quot; value=&quot;Slide 11 - &amp;quot;Pie Chart&amp;quot;&quot;/&gt;&lt;property id=&quot;20307&quot; value=&quot;394&quot;/&gt;&lt;/object&gt;&lt;object type=&quot;3&quot; unique_id=&quot;12585&quot;&gt;&lt;property id=&quot;20148&quot; value=&quot;5&quot;/&gt;&lt;property id=&quot;20300&quot; value=&quot;Slide 12 - &amp;quot;Pie Chart&amp;quot;&quot;/&gt;&lt;property id=&quot;20307&quot; value=&quot;395&quot;/&gt;&lt;/object&gt;&lt;object type=&quot;3&quot; unique_id=&quot;12586&quot;&gt;&lt;property id=&quot;20148&quot; value=&quot;5&quot;/&gt;&lt;property id=&quot;20300&quot; value=&quot;Slide 13 - &amp;quot;Donut Charts&amp;quot;&quot;/&gt;&lt;property id=&quot;20307&quot; value=&quot;396&quot;/&gt;&lt;/object&gt;&lt;object type=&quot;3&quot; unique_id=&quot;12587&quot;&gt;&lt;property id=&quot;20148&quot; value=&quot;5&quot;/&gt;&lt;property id=&quot;20300&quot; value=&quot;Slide 14 - &amp;quot;Donut Charts&amp;quot;&quot;/&gt;&lt;property id=&quot;20307&quot; value=&quot;397&quot;/&gt;&lt;/object&gt;&lt;object type=&quot;3&quot; unique_id=&quot;12588&quot;&gt;&lt;property id=&quot;20148&quot; value=&quot;5&quot;/&gt;&lt;property id=&quot;20300&quot; value=&quot;Slide 15 - &amp;quot;Pie Chart&amp;quot;&quot;/&gt;&lt;property id=&quot;20307&quot; value=&quot;398&quot;/&gt;&lt;/object&gt;&lt;object type=&quot;3&quot; unique_id=&quot;12589&quot;&gt;&lt;property id=&quot;20148&quot; value=&quot;5&quot;/&gt;&lt;property id=&quot;20300&quot; value=&quot;Slide 16 - &amp;quot;Pie Chart&amp;quot;&quot;/&gt;&lt;property id=&quot;20307&quot; value=&quot;399&quot;/&gt;&lt;/object&gt;&lt;object type=&quot;3&quot; unique_id=&quot;12590&quot;&gt;&lt;property id=&quot;20148&quot; value=&quot;5&quot;/&gt;&lt;property id=&quot;20300&quot; value=&quot;Slide 17 - &amp;quot;Waterfall Diagrams&amp;quot;&quot;/&gt;&lt;property id=&quot;20307&quot; value=&quot;400&quot;/&gt;&lt;/object&gt;&lt;object type=&quot;3&quot; unique_id=&quot;12591&quot;&gt;&lt;property id=&quot;20148&quot; value=&quot;5&quot;/&gt;&lt;property id=&quot;20300&quot; value=&quot;Slide 18 - &amp;quot;Data-driven Diagrams&amp;quot;&quot;/&gt;&lt;property id=&quot;20307&quot; value=&quot;401&quot;/&gt;&lt;/object&gt;&lt;object type=&quot;3&quot; unique_id=&quot;12592&quot;&gt;&lt;property id=&quot;20148&quot; value=&quot;5&quot;/&gt;&lt;property id=&quot;20300&quot; value=&quot;Slide 19 - &amp;quot;Data-driven Diagrams&amp;quot;&quot;/&gt;&lt;property id=&quot;20307&quot; value=&quot;402&quot;/&gt;&lt;/object&gt;&lt;/object&gt;&lt;object type=&quot;8&quot; unique_id=&quot;1020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Custom Design">
  <a:themeElements>
    <a:clrScheme name="Custom 2">
      <a:dk1>
        <a:srgbClr val="545759"/>
      </a:dk1>
      <a:lt1>
        <a:srgbClr val="FFFFFF"/>
      </a:lt1>
      <a:dk2>
        <a:srgbClr val="1B516F"/>
      </a:dk2>
      <a:lt2>
        <a:srgbClr val="00B3D6"/>
      </a:lt2>
      <a:accent1>
        <a:srgbClr val="00B3D6"/>
      </a:accent1>
      <a:accent2>
        <a:srgbClr val="007DB3"/>
      </a:accent2>
      <a:accent3>
        <a:srgbClr val="6DC3BC"/>
      </a:accent3>
      <a:accent4>
        <a:srgbClr val="ACD58F"/>
      </a:accent4>
      <a:accent5>
        <a:srgbClr val="FFE23C"/>
      </a:accent5>
      <a:accent6>
        <a:srgbClr val="FCB53B"/>
      </a:accent6>
      <a:hlink>
        <a:srgbClr val="009CDE"/>
      </a:hlink>
      <a:folHlink>
        <a:srgbClr val="E7E6E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stretch>
            <a:fillRect/>
          </a:stretch>
        </a:blipFill>
        <a:ln>
          <a:noFill/>
        </a:ln>
      </a:spPr>
      <a:bodyPr rtlCol="0" anchor="ctr"/>
      <a:lstStyle>
        <a:defPPr algn="ctr">
          <a:defRPr sz="1000">
            <a:latin typeface=""/>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mpd="sng">
          <a:solidFill>
            <a:schemeClr val="accent6"/>
          </a:solidFill>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27111</TotalTime>
  <Words>1433</Words>
  <Application>Microsoft Office PowerPoint</Application>
  <PresentationFormat>On-screen Show (16:9)</PresentationFormat>
  <Paragraphs>226</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GuideOne Insurance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GuideOne Corporate Marketing</dc:creator>
  <cp:lastModifiedBy>Johnson, Elizabeth</cp:lastModifiedBy>
  <cp:revision>536</cp:revision>
  <cp:lastPrinted>2019-07-20T21:56:31Z</cp:lastPrinted>
  <dcterms:created xsi:type="dcterms:W3CDTF">2015-09-08T18:46:55Z</dcterms:created>
  <dcterms:modified xsi:type="dcterms:W3CDTF">2020-01-16T14:29:22Z</dcterms:modified>
</cp:coreProperties>
</file>